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7" r:id="rId8"/>
    <p:sldId id="261" r:id="rId9"/>
    <p:sldId id="270" r:id="rId10"/>
    <p:sldId id="268" r:id="rId11"/>
    <p:sldId id="263" r:id="rId12"/>
    <p:sldId id="264" r:id="rId13"/>
    <p:sldId id="265" r:id="rId14"/>
    <p:sldId id="271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785611"/>
            <a:ext cx="8825658" cy="3991770"/>
          </a:xfrm>
        </p:spPr>
        <p:txBody>
          <a:bodyPr/>
          <a:lstStyle/>
          <a:p>
            <a:r>
              <a:rPr lang="ru-RU" sz="2400" dirty="0"/>
              <a:t>Местная общественная  организация по </a:t>
            </a:r>
            <a:r>
              <a:rPr lang="ru-RU" sz="2400" dirty="0" smtClean="0"/>
              <a:t>поддержке </a:t>
            </a:r>
            <a:r>
              <a:rPr lang="ru-RU" sz="2400" dirty="0"/>
              <a:t>общественных инициатив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«Совет </a:t>
            </a:r>
            <a:r>
              <a:rPr lang="ru-RU" sz="2800" dirty="0">
                <a:latin typeface="Arial Black" panose="020B0A04020102020204" pitchFamily="34" charset="0"/>
              </a:rPr>
              <a:t>ветеранов культуры </a:t>
            </a:r>
            <a:r>
              <a:rPr lang="ru-RU" sz="2800" dirty="0" smtClean="0">
                <a:latin typeface="Arial Black" panose="020B0A04020102020204" pitchFamily="34" charset="0"/>
              </a:rPr>
              <a:t> «Олимп»</a:t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latin typeface="Arial Black" panose="020B0A04020102020204" pitchFamily="34" charset="0"/>
              </a:rPr>
            </a:br>
            <a:r>
              <a:rPr lang="ru-RU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>
                <a:latin typeface="Arial Black" panose="020B0A04020102020204" pitchFamily="34" charset="0"/>
              </a:rPr>
              <a:t>Мошковского района </a:t>
            </a:r>
            <a:r>
              <a:rPr lang="ru-RU" sz="2800" dirty="0" smtClean="0">
                <a:latin typeface="Arial Black" panose="020B0A04020102020204" pitchFamily="34" charset="0"/>
              </a:rPr>
              <a:t>Новосибирской  области»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1"/>
            <a:ext cx="8825658" cy="8614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Публичный  годовой отчёт -2018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335" y="4055710"/>
            <a:ext cx="2847619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08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8946" y="1236372"/>
            <a:ext cx="100841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x-none" sz="2000" dirty="0">
                <a:latin typeface="Times New Roman" panose="02020603050405020304" pitchFamily="18" charset="0"/>
              </a:rPr>
              <a:t> Деятельность Организации основывается на принципах добровольности, равноправия, самоуправления и законности.</a:t>
            </a:r>
            <a:endParaRPr lang="ru-RU" sz="2000" dirty="0"/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x-none" sz="2000" dirty="0" smtClean="0">
                <a:latin typeface="Times New Roman" panose="02020603050405020304" pitchFamily="18" charset="0"/>
              </a:rPr>
              <a:t>Организация </a:t>
            </a:r>
            <a:r>
              <a:rPr lang="x-none" sz="2000" dirty="0">
                <a:latin typeface="Times New Roman" panose="02020603050405020304" pitchFamily="18" charset="0"/>
              </a:rPr>
              <a:t>свободна в определении своей внутренней структуры, целей, форм и методов своей деятельности.</a:t>
            </a:r>
            <a:endParaRPr lang="ru-RU" sz="2000" dirty="0"/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x-none" sz="2000" dirty="0" smtClean="0">
                <a:latin typeface="Times New Roman" panose="02020603050405020304" pitchFamily="18" charset="0"/>
              </a:rPr>
              <a:t>Деятельность </a:t>
            </a:r>
            <a:r>
              <a:rPr lang="x-none" sz="2000" dirty="0">
                <a:latin typeface="Times New Roman" panose="02020603050405020304" pitchFamily="18" charset="0"/>
              </a:rPr>
              <a:t>Организации является гласной, а информация об ее учредительных и программных документах - общедоступной.</a:t>
            </a:r>
            <a:endParaRPr lang="ru-RU" sz="2000" dirty="0"/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x-none" sz="2000" dirty="0">
                <a:latin typeface="Times New Roman" panose="02020603050405020304" pitchFamily="18" charset="0"/>
              </a:rPr>
              <a:t> </a:t>
            </a:r>
            <a:r>
              <a:rPr lang="x-none" sz="2000" dirty="0" smtClean="0">
                <a:latin typeface="Times New Roman" panose="02020603050405020304" pitchFamily="18" charset="0"/>
              </a:rPr>
              <a:t>Отдельные </a:t>
            </a:r>
            <a:r>
              <a:rPr lang="x-none" sz="2000" dirty="0">
                <a:latin typeface="Times New Roman" panose="02020603050405020304" pitchFamily="18" charset="0"/>
              </a:rPr>
              <a:t>виды деятельности могут осуществляться Организацией только на основании специальных разрешений (лицензий). Перечень этих видов деятельности определяется законодательством Российской Федерации. 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повышения эффективной деятельности общественных организаций , инициативы ветеранов культуры, при  участии в проектной деятельности способствующей повышению качества проводимых мероприятий  в Мошковском районе Новосибирской области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мероприятий, направленных на развитие общественных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684" y="5637577"/>
            <a:ext cx="1500839" cy="12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6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182091"/>
            <a:ext cx="8825659" cy="3837709"/>
          </a:xfrm>
        </p:spPr>
        <p:txBody>
          <a:bodyPr>
            <a:noAutofit/>
          </a:bodyPr>
          <a:lstStyle/>
          <a:p>
            <a:r>
              <a:rPr lang="ru-RU" sz="1400" b="1" dirty="0"/>
              <a:t>Социальные результаты</a:t>
            </a:r>
          </a:p>
          <a:p>
            <a:r>
              <a:rPr lang="ru-RU" sz="1400" dirty="0"/>
              <a:t>В идеале отчёт содержит чёткие указания на достигнутые организацией социальные результаты. Результаты обоснованы и могут быть проверены.</a:t>
            </a:r>
          </a:p>
          <a:p>
            <a:r>
              <a:rPr lang="ru-RU" sz="1400" dirty="0"/>
              <a:t>Наличие измеримых результатов. Интересует не только то, что делает организация, но и то, каковы последствия  этой деятельности. Привести значение показателей и изменение их за отчетный период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b="1" dirty="0"/>
              <a:t>Эффективность</a:t>
            </a:r>
          </a:p>
          <a:p>
            <a:r>
              <a:rPr lang="ru-RU" sz="1400" dirty="0"/>
              <a:t>Этот параметр охватывает все аспекты эффективного использования ресурсов организации. Показатели эффективности. Их динамика. Отчёт показывает, что деятельность организации обоснована, есть понимание того, почему предпринимались такие, а не другие действия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b="1" dirty="0"/>
              <a:t>Изменения в организации</a:t>
            </a:r>
          </a:p>
          <a:p>
            <a:r>
              <a:rPr lang="ru-RU" sz="1400" dirty="0"/>
              <a:t>Деятельность организации оказывает влияние не только на общество, меняется сама организация, оставаясь при этом инструментом общественных изменений. В отчёте отражают изменения, которые произошли в организации.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614" y="4946073"/>
            <a:ext cx="1922910" cy="190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2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Финансовая часть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За период 2018 года финансирования на счет организации не поступало.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892" y="4987636"/>
            <a:ext cx="2177632" cy="18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1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1693334"/>
            <a:ext cx="3865134" cy="1024108"/>
          </a:xfrm>
        </p:spPr>
        <p:txBody>
          <a:bodyPr/>
          <a:lstStyle/>
          <a:p>
            <a:r>
              <a:rPr lang="ru-RU" dirty="0" smtClean="0"/>
              <a:t>Руководитель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Журавель Татьяна Васильевна</a:t>
            </a:r>
            <a:endParaRPr lang="ru-RU" sz="2800" dirty="0"/>
          </a:p>
        </p:txBody>
      </p:sp>
      <p:pic>
        <p:nvPicPr>
          <p:cNvPr id="1028" name="Picture 4" descr="https://i.mycdn.me/image?id=471766413608&amp;t=52&amp;plc=WEB&amp;tkn=*LuCqaZq1hktq1dg0UtUlD1DvWG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r="1470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746" y="5278582"/>
            <a:ext cx="1782778" cy="157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6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7" b="15447"/>
          <a:stretch>
            <a:fillRect/>
          </a:stretch>
        </p:blipFill>
        <p:spPr/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Учредители: Валентина Николаевна Панибог; </a:t>
            </a:r>
            <a:br>
              <a:rPr lang="ru-RU" dirty="0" smtClean="0"/>
            </a:br>
            <a:r>
              <a:rPr lang="ru-RU" dirty="0" smtClean="0"/>
              <a:t>Михаил Дмитриевич Иванов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436"/>
            <a:ext cx="1931548" cy="15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33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Партнёры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Благодарности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2603500"/>
            <a:ext cx="11762509" cy="34163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казённое учреждение «Управление культуры и молодёжной политики»;</a:t>
            </a:r>
          </a:p>
          <a:p>
            <a:r>
              <a:rPr lang="ru-RU" sz="2000" dirty="0" smtClean="0"/>
              <a:t>Администрация </a:t>
            </a:r>
            <a:r>
              <a:rPr lang="ru-RU" sz="2000" dirty="0" err="1" smtClean="0"/>
              <a:t>Мошковского</a:t>
            </a:r>
            <a:r>
              <a:rPr lang="ru-RU" sz="2000" dirty="0" smtClean="0"/>
              <a:t> района Новосибирской области;</a:t>
            </a:r>
          </a:p>
          <a:p>
            <a:r>
              <a:rPr lang="ru-RU" sz="2000" dirty="0" smtClean="0"/>
              <a:t>Газета «</a:t>
            </a:r>
            <a:r>
              <a:rPr lang="ru-RU" sz="2000" dirty="0" err="1" smtClean="0"/>
              <a:t>Мошковская</a:t>
            </a:r>
            <a:r>
              <a:rPr lang="ru-RU" sz="2000" dirty="0" smtClean="0"/>
              <a:t> новь»</a:t>
            </a:r>
          </a:p>
          <a:p>
            <a:r>
              <a:rPr lang="ru-RU" sz="2000" dirty="0" smtClean="0"/>
              <a:t>Депутаты Законодательного собрания Новосибирской области;</a:t>
            </a:r>
          </a:p>
          <a:p>
            <a:r>
              <a:rPr lang="ru-RU" sz="2000" dirty="0" smtClean="0"/>
              <a:t>Новосибирский государственный областной дом народного творчества;</a:t>
            </a:r>
          </a:p>
          <a:p>
            <a:r>
              <a:rPr lang="ru-RU" sz="2000" dirty="0" smtClean="0"/>
              <a:t>МОО РЦ </a:t>
            </a:r>
            <a:r>
              <a:rPr lang="ru-RU" sz="2000" dirty="0" err="1" smtClean="0"/>
              <a:t>Мошковского</a:t>
            </a:r>
            <a:r>
              <a:rPr lang="ru-RU" sz="2000" dirty="0" smtClean="0"/>
              <a:t> района НСО;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368" y="4987636"/>
            <a:ext cx="1987156" cy="18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0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отчета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Организация:</a:t>
            </a:r>
            <a:endParaRPr lang="ru-RU" dirty="0"/>
          </a:p>
          <a:p>
            <a:r>
              <a:rPr lang="ru-RU" dirty="0"/>
              <a:t>- миссия;</a:t>
            </a:r>
          </a:p>
          <a:p>
            <a:r>
              <a:rPr lang="ru-RU" dirty="0"/>
              <a:t>- управление;</a:t>
            </a:r>
          </a:p>
          <a:p>
            <a:r>
              <a:rPr lang="ru-RU" dirty="0"/>
              <a:t>- деятельность;</a:t>
            </a:r>
          </a:p>
          <a:p>
            <a:r>
              <a:rPr lang="ru-RU" dirty="0"/>
              <a:t>ресурсы.</a:t>
            </a:r>
          </a:p>
          <a:p>
            <a:endParaRPr lang="ru-RU" dirty="0"/>
          </a:p>
          <a:p>
            <a:r>
              <a:rPr lang="ru-RU" dirty="0"/>
              <a:t>Результаты:</a:t>
            </a:r>
          </a:p>
          <a:p>
            <a:r>
              <a:rPr lang="ru-RU" dirty="0"/>
              <a:t>- социальные результаты;</a:t>
            </a:r>
          </a:p>
          <a:p>
            <a:r>
              <a:rPr lang="ru-RU" dirty="0"/>
              <a:t>- эффективность;</a:t>
            </a:r>
          </a:p>
          <a:p>
            <a:r>
              <a:rPr lang="ru-RU" dirty="0"/>
              <a:t>- изменения в организации.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381" y="4553238"/>
            <a:ext cx="2847619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7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об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18508"/>
            <a:ext cx="10212701" cy="34012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Местная общественная  организация  по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поддержке общественных  инициатив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«Совет ветеранов  культуры «Олимп»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Мошковского района  Новосибирской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области»</a:t>
            </a:r>
          </a:p>
          <a:p>
            <a:pPr marL="0" indent="0">
              <a:buNone/>
            </a:pPr>
            <a:r>
              <a:rPr lang="ru-RU" sz="2400" i="1" dirty="0"/>
              <a:t>р</a:t>
            </a:r>
            <a:r>
              <a:rPr lang="ru-RU" sz="2400" i="1" dirty="0" smtClean="0"/>
              <a:t>.п.Мошково, ул. Советская -12 ; тел.</a:t>
            </a:r>
            <a:r>
              <a:rPr lang="en-US" sz="2400" i="1" dirty="0" smtClean="0"/>
              <a:t> 21</a:t>
            </a:r>
            <a:r>
              <a:rPr lang="ru-RU" sz="2400" i="1" dirty="0" smtClean="0"/>
              <a:t>-832</a:t>
            </a:r>
          </a:p>
          <a:p>
            <a:pPr marL="0" indent="0">
              <a:buNone/>
            </a:pPr>
            <a:r>
              <a:rPr lang="ru-RU" sz="2400" i="1" dirty="0" smtClean="0"/>
              <a:t>е</a:t>
            </a:r>
            <a:r>
              <a:rPr lang="en-US" sz="2400" i="1" dirty="0" smtClean="0"/>
              <a:t>-mail</a:t>
            </a:r>
            <a:r>
              <a:rPr lang="ru-RU" sz="2400" i="1" dirty="0" smtClean="0"/>
              <a:t> :</a:t>
            </a:r>
            <a:r>
              <a:rPr lang="en-US" sz="2400" i="1" dirty="0" smtClean="0"/>
              <a:t> tatyana.sevastopoleva@mail.ru</a:t>
            </a:r>
            <a:endParaRPr lang="ru-RU" sz="2400" i="1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381" y="4319153"/>
            <a:ext cx="2847619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1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О нас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2290683"/>
            <a:ext cx="11658600" cy="388941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Миссия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 для  повышения эффективной деятельности общественных  организаций, инициативы ветеранов  культуры, при  участии в проектной  деятельности способствующей повышению качества проводимых  мероприятий в Мошковском районе  Новосибирской  области.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381" y="4717473"/>
            <a:ext cx="2847619" cy="207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6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36418"/>
            <a:ext cx="11928763" cy="7007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Цели и </a:t>
            </a:r>
            <a:r>
              <a:rPr lang="ru-RU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1000"/>
              </a:spcBef>
              <a:buClr>
                <a:srgbClr val="B31166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активности населения и общественных организаций, направленной на  проведение мероприятий, способствующих повышению качества жизни в Мошковском районе Новосибирской  области.</a:t>
            </a:r>
          </a:p>
          <a:p>
            <a:pPr marL="457200" lvl="0" indent="-457200">
              <a:spcBef>
                <a:spcPts val="1000"/>
              </a:spcBef>
              <a:buClr>
                <a:srgbClr val="B31166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, направленных  на  развитие общественных инициатив;</a:t>
            </a:r>
          </a:p>
          <a:p>
            <a:pPr marL="457200" lvl="0" indent="-457200">
              <a:spcBef>
                <a:spcPts val="1000"/>
              </a:spcBef>
              <a:buClr>
                <a:srgbClr val="B31166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свободного доступа граждан и общественных организаций к социально- правовой информации на  основе использования новых информационных технологий для улучшения  качества жизни в Мошковском  районе Новосибирской  области.</a:t>
            </a:r>
          </a:p>
          <a:p>
            <a:pPr lvl="0">
              <a:spcBef>
                <a:spcPts val="1000"/>
              </a:spcBef>
              <a:buClr>
                <a:srgbClr val="B31166"/>
              </a:buClr>
              <a:buSzPct val="80000"/>
            </a:pPr>
            <a:endParaRPr lang="ru-RU" sz="32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845" y="5340927"/>
            <a:ext cx="1867155" cy="151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6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58430" y="4007137"/>
            <a:ext cx="2174394" cy="1433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Собрание</a:t>
            </a:r>
            <a:endParaRPr lang="ru-RU" i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023" y="3990108"/>
            <a:ext cx="2188654" cy="14509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305" y="3990108"/>
            <a:ext cx="2188654" cy="1450974"/>
          </a:xfrm>
          <a:prstGeom prst="rect">
            <a:avLst/>
          </a:prstGeom>
        </p:spPr>
      </p:pic>
      <p:cxnSp>
        <p:nvCxnSpPr>
          <p:cNvPr id="16" name="Прямая со стрелкой 15"/>
          <p:cNvCxnSpPr>
            <a:stCxn id="7" idx="3"/>
            <a:endCxn id="14" idx="1"/>
          </p:cNvCxnSpPr>
          <p:nvPr/>
        </p:nvCxnSpPr>
        <p:spPr>
          <a:xfrm flipV="1">
            <a:off x="3732824" y="4715595"/>
            <a:ext cx="1870481" cy="8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571279" y="4715595"/>
            <a:ext cx="16075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-1558636" y="72736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3817" y="5441081"/>
            <a:ext cx="1892621" cy="138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0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1267692"/>
            <a:ext cx="11430000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  <a:buClr>
                <a:srgbClr val="B31166"/>
              </a:buClr>
              <a:buSzPct val="80000"/>
            </a:pP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устроена руководящая структура, подотчётность. </a:t>
            </a:r>
          </a:p>
          <a:p>
            <a:pPr lvl="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организации-единоличный исполнительный орган, который избирается на Общем Собрании квалифицировано большинством голосов 2/3 членов Организации, присутствующих на общем собрании сроком 3 года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руководителе</a:t>
            </a:r>
          </a:p>
          <a:p>
            <a:pPr lvl="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Журавель Татьяна Васильевна- руководитель </a:t>
            </a:r>
          </a:p>
          <a:p>
            <a:pPr lvl="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сот. 8-923-232-92-63;раб.8-383-48-21-832</a:t>
            </a:r>
          </a:p>
          <a:p>
            <a:pPr lvl="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tatyana.sevastopoleva@mail.ru</a:t>
            </a:r>
            <a:endParaRPr lang="ru-RU" sz="28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  <a:buClr>
                <a:srgbClr val="B31166"/>
              </a:buClr>
              <a:buSzPct val="80000"/>
            </a:pP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3175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4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Деятельность за 2018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588" y="1870365"/>
            <a:ext cx="8825659" cy="545771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Новосибирским областным Домом народного творчества был проведён региональный праздник ветеранов работников культуры Новосибирской области «Мы юности нашей, как прежде, верны, в котором принял участие клуб ветеранов культуры Мошковского района. 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Местная общественная организация по поддержке общественных инициатив «Совет ветеранов культуры «Олимп» Мошковского района Новосибирской области» зарегистрирована 30 марта с целью участия в проектной деятельности Мошковского района Новосибирской области</a:t>
            </a:r>
            <a:r>
              <a:rPr lang="ru-RU" sz="5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ветеранов культуры были проведены мероприятия: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Вечер отдыха «Этот старый Новый год»;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Тематическая программа «Нам года не беда», посвященная Дню пожилого человека.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381" y="4396364"/>
            <a:ext cx="2847619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4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Ветераны культуры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Народный поэт НСО </a:t>
            </a:r>
            <a:endParaRPr lang="ru-RU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idx="15"/>
          </p:nvPr>
        </p:nvPicPr>
        <p:blipFill>
          <a:blip r:embed="rId2"/>
          <a:srcRect t="20413" b="2041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Участники организации</a:t>
            </a:r>
            <a:endParaRPr lang="ru-RU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t="20413" b="2041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 err="1" smtClean="0"/>
              <a:t>Альфия</a:t>
            </a:r>
            <a:r>
              <a:rPr lang="ru-RU" dirty="0" smtClean="0"/>
              <a:t> </a:t>
            </a:r>
            <a:r>
              <a:rPr lang="ru-RU" dirty="0" err="1" smtClean="0"/>
              <a:t>Жумановна</a:t>
            </a:r>
            <a:r>
              <a:rPr lang="ru-RU" dirty="0" smtClean="0"/>
              <a:t> </a:t>
            </a:r>
            <a:r>
              <a:rPr lang="ru-RU" dirty="0" err="1" smtClean="0"/>
              <a:t>Чумакина</a:t>
            </a:r>
            <a:endParaRPr lang="ru-RU" dirty="0" smtClean="0"/>
          </a:p>
          <a:p>
            <a:r>
              <a:rPr lang="ru-RU" dirty="0" smtClean="0"/>
              <a:t>Валентина Николаевна Панибог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Члены Правления</a:t>
            </a:r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22"/>
          </p:nvPr>
        </p:nvPicPr>
        <p:blipFill>
          <a:blip r:embed="rId4"/>
          <a:srcRect t="20413" b="2041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 smtClean="0"/>
              <a:t>Мария Петровна Харисова</a:t>
            </a:r>
          </a:p>
          <a:p>
            <a:r>
              <a:rPr lang="ru-RU" dirty="0" smtClean="0"/>
              <a:t>Любовь Алексеевна  Логинова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 smtClean="0"/>
              <a:t>Владимир Александрович Черемисин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3167" y="5685366"/>
            <a:ext cx="1448833" cy="117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85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1222</TotalTime>
  <Words>548</Words>
  <Application>Microsoft Office PowerPoint</Application>
  <PresentationFormat>Широкоэкранный</PresentationFormat>
  <Paragraphs>90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Совет директоров</vt:lpstr>
      <vt:lpstr>Местная общественная  организация по поддержке общественных инициатив    «Совет ветеранов культуры  «Олимп»   Мошковского района Новосибирской  области»  </vt:lpstr>
      <vt:lpstr>Структура отчета</vt:lpstr>
      <vt:lpstr>Информация об организации</vt:lpstr>
      <vt:lpstr>       О нас</vt:lpstr>
      <vt:lpstr>Презентация PowerPoint</vt:lpstr>
      <vt:lpstr>Структура  организации</vt:lpstr>
      <vt:lpstr>Презентация PowerPoint</vt:lpstr>
      <vt:lpstr>Деятельность за 2018 г.</vt:lpstr>
      <vt:lpstr>Ветераны культуры</vt:lpstr>
      <vt:lpstr>Презентация PowerPoint</vt:lpstr>
      <vt:lpstr>Результаты</vt:lpstr>
      <vt:lpstr>Финансовая часть</vt:lpstr>
      <vt:lpstr>Руководитель</vt:lpstr>
      <vt:lpstr>Учредители: Валентина Николаевна Панибог;  Михаил Дмитриевич Иванов</vt:lpstr>
      <vt:lpstr>                              Партнёры                              Благодарности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годовой отчёт  некоммерческих организаций</dc:title>
  <dc:creator>Татьяна</dc:creator>
  <cp:lastModifiedBy>Татьяна</cp:lastModifiedBy>
  <cp:revision>41</cp:revision>
  <dcterms:created xsi:type="dcterms:W3CDTF">2019-02-14T02:21:35Z</dcterms:created>
  <dcterms:modified xsi:type="dcterms:W3CDTF">2019-02-21T07:14:17Z</dcterms:modified>
</cp:coreProperties>
</file>