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QxZfLOiId2Cfri4or47ZQ==" hashData="jp80v+oc08vhGw2zBYnF2IBwOdtYRjKhykBwn04Y/bkpkX7ejrdozDW30mh1czFYE9yJMWTn3ohjmwzS27pKaw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580" autoAdjust="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2T15:28:54.45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EFC87-5979-447F-B315-8DCD7A8594A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83A019-3838-40E3-8206-130626232DF8}">
      <dgm:prSet phldrT="[Текст]"/>
      <dgm:spPr/>
      <dgm:t>
        <a:bodyPr/>
        <a:lstStyle/>
        <a:p>
          <a:r>
            <a:rPr lang="ru-RU" dirty="0"/>
            <a:t>Общее собрание</a:t>
          </a:r>
        </a:p>
      </dgm:t>
    </dgm:pt>
    <dgm:pt modelId="{441EFE38-3839-44ED-A3F8-829E38F95999}" type="parTrans" cxnId="{94F5F826-82AA-4B1C-A9D2-6880B3F35ED2}">
      <dgm:prSet/>
      <dgm:spPr/>
      <dgm:t>
        <a:bodyPr/>
        <a:lstStyle/>
        <a:p>
          <a:endParaRPr lang="ru-RU"/>
        </a:p>
      </dgm:t>
    </dgm:pt>
    <dgm:pt modelId="{5CF55A39-F933-4772-8C2A-A357AC99D8C6}" type="sibTrans" cxnId="{94F5F826-82AA-4B1C-A9D2-6880B3F35ED2}">
      <dgm:prSet/>
      <dgm:spPr/>
      <dgm:t>
        <a:bodyPr/>
        <a:lstStyle/>
        <a:p>
          <a:endParaRPr lang="ru-RU"/>
        </a:p>
      </dgm:t>
    </dgm:pt>
    <dgm:pt modelId="{D00ABF53-8444-4425-9869-BD66C427107D}">
      <dgm:prSet phldrT="[Текст]"/>
      <dgm:spPr/>
      <dgm:t>
        <a:bodyPr/>
        <a:lstStyle/>
        <a:p>
          <a:r>
            <a:rPr lang="ru-RU" dirty="0"/>
            <a:t>Правление</a:t>
          </a:r>
        </a:p>
      </dgm:t>
    </dgm:pt>
    <dgm:pt modelId="{BE53C80B-3439-4AE3-A920-EA991482F713}" type="parTrans" cxnId="{90AB0B24-4C25-4FD5-B4CF-39845FA25D5F}">
      <dgm:prSet/>
      <dgm:spPr/>
      <dgm:t>
        <a:bodyPr/>
        <a:lstStyle/>
        <a:p>
          <a:endParaRPr lang="ru-RU"/>
        </a:p>
      </dgm:t>
    </dgm:pt>
    <dgm:pt modelId="{8331EE6E-B4B1-44AB-8024-AF20A45DDBC0}" type="sibTrans" cxnId="{90AB0B24-4C25-4FD5-B4CF-39845FA25D5F}">
      <dgm:prSet/>
      <dgm:spPr/>
      <dgm:t>
        <a:bodyPr/>
        <a:lstStyle/>
        <a:p>
          <a:endParaRPr lang="ru-RU"/>
        </a:p>
      </dgm:t>
    </dgm:pt>
    <dgm:pt modelId="{2F89FAB8-6CEF-495B-B1D5-BAD1334702B6}">
      <dgm:prSet phldrT="[Текст]"/>
      <dgm:spPr/>
      <dgm:t>
        <a:bodyPr/>
        <a:lstStyle/>
        <a:p>
          <a:r>
            <a:rPr lang="ru-RU" dirty="0"/>
            <a:t>Участники </a:t>
          </a:r>
        </a:p>
      </dgm:t>
    </dgm:pt>
    <dgm:pt modelId="{106C646F-A003-481E-B246-757D623B8394}" type="parTrans" cxnId="{F9E37590-500E-40C2-B539-0984B9F27927}">
      <dgm:prSet/>
      <dgm:spPr/>
      <dgm:t>
        <a:bodyPr/>
        <a:lstStyle/>
        <a:p>
          <a:endParaRPr lang="ru-RU"/>
        </a:p>
      </dgm:t>
    </dgm:pt>
    <dgm:pt modelId="{0157CB1F-4A30-4B83-A5C2-A20865FA595C}" type="sibTrans" cxnId="{F9E37590-500E-40C2-B539-0984B9F27927}">
      <dgm:prSet/>
      <dgm:spPr/>
      <dgm:t>
        <a:bodyPr/>
        <a:lstStyle/>
        <a:p>
          <a:endParaRPr lang="ru-RU"/>
        </a:p>
      </dgm:t>
    </dgm:pt>
    <dgm:pt modelId="{E143FAE8-33BD-46D2-8EA0-C1BA1893BB18}">
      <dgm:prSet phldrT="[Текст]"/>
      <dgm:spPr/>
      <dgm:t>
        <a:bodyPr/>
        <a:lstStyle/>
        <a:p>
          <a:r>
            <a:rPr lang="ru-RU" dirty="0"/>
            <a:t>Эксперты </a:t>
          </a:r>
        </a:p>
      </dgm:t>
    </dgm:pt>
    <dgm:pt modelId="{41C67047-E58D-4C61-8270-83FD907E68B7}" type="parTrans" cxnId="{14FAC7AA-F243-450C-8886-546602E930BE}">
      <dgm:prSet/>
      <dgm:spPr/>
      <dgm:t>
        <a:bodyPr/>
        <a:lstStyle/>
        <a:p>
          <a:endParaRPr lang="ru-RU"/>
        </a:p>
      </dgm:t>
    </dgm:pt>
    <dgm:pt modelId="{63B3DF8C-4DB5-4677-975C-D70942F9A682}" type="sibTrans" cxnId="{14FAC7AA-F243-450C-8886-546602E930BE}">
      <dgm:prSet/>
      <dgm:spPr/>
      <dgm:t>
        <a:bodyPr/>
        <a:lstStyle/>
        <a:p>
          <a:endParaRPr lang="ru-RU"/>
        </a:p>
      </dgm:t>
    </dgm:pt>
    <dgm:pt modelId="{E44208BA-5D84-4EA6-9EFC-A9872D14BC9F}">
      <dgm:prSet phldrT="[Текст]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ru-RU" dirty="0"/>
            <a:t>Волонтеры </a:t>
          </a:r>
        </a:p>
      </dgm:t>
    </dgm:pt>
    <dgm:pt modelId="{74C37015-5DEF-4D4E-863C-E9E4917F4408}" type="parTrans" cxnId="{99B2E564-0575-4D57-A2C6-19BF725591C7}">
      <dgm:prSet/>
      <dgm:spPr/>
      <dgm:t>
        <a:bodyPr/>
        <a:lstStyle/>
        <a:p>
          <a:endParaRPr lang="ru-RU"/>
        </a:p>
      </dgm:t>
    </dgm:pt>
    <dgm:pt modelId="{052485F0-73FA-45BE-AED8-C478D09AB42E}" type="sibTrans" cxnId="{99B2E564-0575-4D57-A2C6-19BF725591C7}">
      <dgm:prSet/>
      <dgm:spPr/>
      <dgm:t>
        <a:bodyPr/>
        <a:lstStyle/>
        <a:p>
          <a:endParaRPr lang="ru-RU"/>
        </a:p>
      </dgm:t>
    </dgm:pt>
    <dgm:pt modelId="{31ED3F2B-605D-4004-BDEF-0613D41F6160}" type="pres">
      <dgm:prSet presAssocID="{2F3EFC87-5979-447F-B315-8DCD7A8594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1B0AD-B88F-4D4D-B39F-0C37BC6043E7}" type="pres">
      <dgm:prSet presAssocID="{FE83A019-3838-40E3-8206-130626232DF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094B9-C25B-4C97-BBF2-5FE965FADB7F}" type="pres">
      <dgm:prSet presAssocID="{5CF55A39-F933-4772-8C2A-A357AC99D8C6}" presName="sibTrans" presStyleLbl="sibTrans1D1" presStyleIdx="0" presStyleCnt="4"/>
      <dgm:spPr/>
      <dgm:t>
        <a:bodyPr/>
        <a:lstStyle/>
        <a:p>
          <a:endParaRPr lang="ru-RU"/>
        </a:p>
      </dgm:t>
    </dgm:pt>
    <dgm:pt modelId="{C6EB7D6B-5C78-4C69-8814-96F091626631}" type="pres">
      <dgm:prSet presAssocID="{5CF55A39-F933-4772-8C2A-A357AC99D8C6}" presName="connectorText" presStyleLbl="sibTrans1D1" presStyleIdx="0" presStyleCnt="4"/>
      <dgm:spPr/>
      <dgm:t>
        <a:bodyPr/>
        <a:lstStyle/>
        <a:p>
          <a:endParaRPr lang="ru-RU"/>
        </a:p>
      </dgm:t>
    </dgm:pt>
    <dgm:pt modelId="{D02CD6D1-366C-41C3-8E43-E56F58510C8F}" type="pres">
      <dgm:prSet presAssocID="{D00ABF53-8444-4425-9869-BD66C427107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C454F3-FDDA-4648-B004-F0AC0BB11286}" type="pres">
      <dgm:prSet presAssocID="{8331EE6E-B4B1-44AB-8024-AF20A45DDBC0}" presName="sibTrans" presStyleLbl="sibTrans1D1" presStyleIdx="1" presStyleCnt="4"/>
      <dgm:spPr/>
      <dgm:t>
        <a:bodyPr/>
        <a:lstStyle/>
        <a:p>
          <a:endParaRPr lang="ru-RU"/>
        </a:p>
      </dgm:t>
    </dgm:pt>
    <dgm:pt modelId="{C5608E58-37E4-40A6-8FE0-FD4B7D492467}" type="pres">
      <dgm:prSet presAssocID="{8331EE6E-B4B1-44AB-8024-AF20A45DDBC0}" presName="connectorText" presStyleLbl="sibTrans1D1" presStyleIdx="1" presStyleCnt="4"/>
      <dgm:spPr/>
      <dgm:t>
        <a:bodyPr/>
        <a:lstStyle/>
        <a:p>
          <a:endParaRPr lang="ru-RU"/>
        </a:p>
      </dgm:t>
    </dgm:pt>
    <dgm:pt modelId="{3A754668-A22B-4C83-A375-02775C1FB0B1}" type="pres">
      <dgm:prSet presAssocID="{2F89FAB8-6CEF-495B-B1D5-BAD1334702B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37303-FD15-4300-B004-D50DC354A5BD}" type="pres">
      <dgm:prSet presAssocID="{0157CB1F-4A30-4B83-A5C2-A20865FA595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EE02F24D-7ECD-4D28-9AEB-76128DED3D48}" type="pres">
      <dgm:prSet presAssocID="{0157CB1F-4A30-4B83-A5C2-A20865FA595C}" presName="connectorText" presStyleLbl="sibTrans1D1" presStyleIdx="2" presStyleCnt="4"/>
      <dgm:spPr/>
      <dgm:t>
        <a:bodyPr/>
        <a:lstStyle/>
        <a:p>
          <a:endParaRPr lang="ru-RU"/>
        </a:p>
      </dgm:t>
    </dgm:pt>
    <dgm:pt modelId="{6AC2AFBC-2947-4C7E-AD7E-16F3AF0BB7B2}" type="pres">
      <dgm:prSet presAssocID="{E143FAE8-33BD-46D2-8EA0-C1BA1893BB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5E541-E5C9-4950-8C69-8B14C6351E6D}" type="pres">
      <dgm:prSet presAssocID="{63B3DF8C-4DB5-4677-975C-D70942F9A682}" presName="sibTrans" presStyleLbl="sibTrans1D1" presStyleIdx="3" presStyleCnt="4"/>
      <dgm:spPr/>
      <dgm:t>
        <a:bodyPr/>
        <a:lstStyle/>
        <a:p>
          <a:endParaRPr lang="ru-RU"/>
        </a:p>
      </dgm:t>
    </dgm:pt>
    <dgm:pt modelId="{9E163EB1-4344-4C51-A5BE-95DA894CE31A}" type="pres">
      <dgm:prSet presAssocID="{63B3DF8C-4DB5-4677-975C-D70942F9A682}" presName="connectorText" presStyleLbl="sibTrans1D1" presStyleIdx="3" presStyleCnt="4"/>
      <dgm:spPr/>
      <dgm:t>
        <a:bodyPr/>
        <a:lstStyle/>
        <a:p>
          <a:endParaRPr lang="ru-RU"/>
        </a:p>
      </dgm:t>
    </dgm:pt>
    <dgm:pt modelId="{5A41FA07-BDF2-4A30-843F-776279A14A4D}" type="pres">
      <dgm:prSet presAssocID="{E44208BA-5D84-4EA6-9EFC-A9872D14BC9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2307A2-E672-4A4B-9729-475527144E53}" type="presOf" srcId="{FE83A019-3838-40E3-8206-130626232DF8}" destId="{DFA1B0AD-B88F-4D4D-B39F-0C37BC6043E7}" srcOrd="0" destOrd="0" presId="urn:microsoft.com/office/officeart/2005/8/layout/bProcess3"/>
    <dgm:cxn modelId="{DD29C111-85A2-4081-AB31-ECD6E9258A41}" type="presOf" srcId="{E44208BA-5D84-4EA6-9EFC-A9872D14BC9F}" destId="{5A41FA07-BDF2-4A30-843F-776279A14A4D}" srcOrd="0" destOrd="0" presId="urn:microsoft.com/office/officeart/2005/8/layout/bProcess3"/>
    <dgm:cxn modelId="{14FAC7AA-F243-450C-8886-546602E930BE}" srcId="{2F3EFC87-5979-447F-B315-8DCD7A8594A4}" destId="{E143FAE8-33BD-46D2-8EA0-C1BA1893BB18}" srcOrd="3" destOrd="0" parTransId="{41C67047-E58D-4C61-8270-83FD907E68B7}" sibTransId="{63B3DF8C-4DB5-4677-975C-D70942F9A682}"/>
    <dgm:cxn modelId="{36FE6566-6AE6-4A3D-AE44-1E58FD8F4FFC}" type="presOf" srcId="{D00ABF53-8444-4425-9869-BD66C427107D}" destId="{D02CD6D1-366C-41C3-8E43-E56F58510C8F}" srcOrd="0" destOrd="0" presId="urn:microsoft.com/office/officeart/2005/8/layout/bProcess3"/>
    <dgm:cxn modelId="{6E78077D-5725-4594-8557-30E8964748FF}" type="presOf" srcId="{63B3DF8C-4DB5-4677-975C-D70942F9A682}" destId="{1415E541-E5C9-4950-8C69-8B14C6351E6D}" srcOrd="0" destOrd="0" presId="urn:microsoft.com/office/officeart/2005/8/layout/bProcess3"/>
    <dgm:cxn modelId="{29A7D48B-9AC9-432B-AE09-20B836DF749A}" type="presOf" srcId="{8331EE6E-B4B1-44AB-8024-AF20A45DDBC0}" destId="{DFC454F3-FDDA-4648-B004-F0AC0BB11286}" srcOrd="0" destOrd="0" presId="urn:microsoft.com/office/officeart/2005/8/layout/bProcess3"/>
    <dgm:cxn modelId="{2C991158-DD1D-465A-AADD-D6E69AB232BA}" type="presOf" srcId="{2F3EFC87-5979-447F-B315-8DCD7A8594A4}" destId="{31ED3F2B-605D-4004-BDEF-0613D41F6160}" srcOrd="0" destOrd="0" presId="urn:microsoft.com/office/officeart/2005/8/layout/bProcess3"/>
    <dgm:cxn modelId="{654D7F7B-C6C3-4746-B41E-19D13031BD13}" type="presOf" srcId="{63B3DF8C-4DB5-4677-975C-D70942F9A682}" destId="{9E163EB1-4344-4C51-A5BE-95DA894CE31A}" srcOrd="1" destOrd="0" presId="urn:microsoft.com/office/officeart/2005/8/layout/bProcess3"/>
    <dgm:cxn modelId="{90AB0B24-4C25-4FD5-B4CF-39845FA25D5F}" srcId="{2F3EFC87-5979-447F-B315-8DCD7A8594A4}" destId="{D00ABF53-8444-4425-9869-BD66C427107D}" srcOrd="1" destOrd="0" parTransId="{BE53C80B-3439-4AE3-A920-EA991482F713}" sibTransId="{8331EE6E-B4B1-44AB-8024-AF20A45DDBC0}"/>
    <dgm:cxn modelId="{F0C5312D-42AE-45DB-B88A-84DF1CBA372F}" type="presOf" srcId="{0157CB1F-4A30-4B83-A5C2-A20865FA595C}" destId="{EE02F24D-7ECD-4D28-9AEB-76128DED3D48}" srcOrd="1" destOrd="0" presId="urn:microsoft.com/office/officeart/2005/8/layout/bProcess3"/>
    <dgm:cxn modelId="{295C89AA-D152-4CC3-AFA4-A7FFD17CF5BA}" type="presOf" srcId="{0157CB1F-4A30-4B83-A5C2-A20865FA595C}" destId="{37537303-FD15-4300-B004-D50DC354A5BD}" srcOrd="0" destOrd="0" presId="urn:microsoft.com/office/officeart/2005/8/layout/bProcess3"/>
    <dgm:cxn modelId="{10E9F1AF-41A7-4A48-AC40-59FA310663A4}" type="presOf" srcId="{2F89FAB8-6CEF-495B-B1D5-BAD1334702B6}" destId="{3A754668-A22B-4C83-A375-02775C1FB0B1}" srcOrd="0" destOrd="0" presId="urn:microsoft.com/office/officeart/2005/8/layout/bProcess3"/>
    <dgm:cxn modelId="{94F5F826-82AA-4B1C-A9D2-6880B3F35ED2}" srcId="{2F3EFC87-5979-447F-B315-8DCD7A8594A4}" destId="{FE83A019-3838-40E3-8206-130626232DF8}" srcOrd="0" destOrd="0" parTransId="{441EFE38-3839-44ED-A3F8-829E38F95999}" sibTransId="{5CF55A39-F933-4772-8C2A-A357AC99D8C6}"/>
    <dgm:cxn modelId="{5B2E3E5E-CF38-4A67-AA8E-43520D749CFA}" type="presOf" srcId="{E143FAE8-33BD-46D2-8EA0-C1BA1893BB18}" destId="{6AC2AFBC-2947-4C7E-AD7E-16F3AF0BB7B2}" srcOrd="0" destOrd="0" presId="urn:microsoft.com/office/officeart/2005/8/layout/bProcess3"/>
    <dgm:cxn modelId="{C7957995-3161-4944-98AA-C63B0AFFDBD4}" type="presOf" srcId="{8331EE6E-B4B1-44AB-8024-AF20A45DDBC0}" destId="{C5608E58-37E4-40A6-8FE0-FD4B7D492467}" srcOrd="1" destOrd="0" presId="urn:microsoft.com/office/officeart/2005/8/layout/bProcess3"/>
    <dgm:cxn modelId="{F9E37590-500E-40C2-B539-0984B9F27927}" srcId="{2F3EFC87-5979-447F-B315-8DCD7A8594A4}" destId="{2F89FAB8-6CEF-495B-B1D5-BAD1334702B6}" srcOrd="2" destOrd="0" parTransId="{106C646F-A003-481E-B246-757D623B8394}" sibTransId="{0157CB1F-4A30-4B83-A5C2-A20865FA595C}"/>
    <dgm:cxn modelId="{99B2E564-0575-4D57-A2C6-19BF725591C7}" srcId="{2F3EFC87-5979-447F-B315-8DCD7A8594A4}" destId="{E44208BA-5D84-4EA6-9EFC-A9872D14BC9F}" srcOrd="4" destOrd="0" parTransId="{74C37015-5DEF-4D4E-863C-E9E4917F4408}" sibTransId="{052485F0-73FA-45BE-AED8-C478D09AB42E}"/>
    <dgm:cxn modelId="{29568F89-DEDB-42D4-818E-C817E97A84FC}" type="presOf" srcId="{5CF55A39-F933-4772-8C2A-A357AC99D8C6}" destId="{C6EB7D6B-5C78-4C69-8814-96F091626631}" srcOrd="1" destOrd="0" presId="urn:microsoft.com/office/officeart/2005/8/layout/bProcess3"/>
    <dgm:cxn modelId="{94759AA2-D4AE-43B3-9467-1C35A5262788}" type="presOf" srcId="{5CF55A39-F933-4772-8C2A-A357AC99D8C6}" destId="{340094B9-C25B-4C97-BBF2-5FE965FADB7F}" srcOrd="0" destOrd="0" presId="urn:microsoft.com/office/officeart/2005/8/layout/bProcess3"/>
    <dgm:cxn modelId="{D0DD35F5-336C-4EB7-B5C0-833E61E38DE6}" type="presParOf" srcId="{31ED3F2B-605D-4004-BDEF-0613D41F6160}" destId="{DFA1B0AD-B88F-4D4D-B39F-0C37BC6043E7}" srcOrd="0" destOrd="0" presId="urn:microsoft.com/office/officeart/2005/8/layout/bProcess3"/>
    <dgm:cxn modelId="{83018669-7FFF-4747-8A22-83D0CE4E236E}" type="presParOf" srcId="{31ED3F2B-605D-4004-BDEF-0613D41F6160}" destId="{340094B9-C25B-4C97-BBF2-5FE965FADB7F}" srcOrd="1" destOrd="0" presId="urn:microsoft.com/office/officeart/2005/8/layout/bProcess3"/>
    <dgm:cxn modelId="{C7207C13-5E87-4CBF-8AD3-67C85D9CD22B}" type="presParOf" srcId="{340094B9-C25B-4C97-BBF2-5FE965FADB7F}" destId="{C6EB7D6B-5C78-4C69-8814-96F091626631}" srcOrd="0" destOrd="0" presId="urn:microsoft.com/office/officeart/2005/8/layout/bProcess3"/>
    <dgm:cxn modelId="{A7231965-60CD-4DFD-83DC-7724DD61A5CF}" type="presParOf" srcId="{31ED3F2B-605D-4004-BDEF-0613D41F6160}" destId="{D02CD6D1-366C-41C3-8E43-E56F58510C8F}" srcOrd="2" destOrd="0" presId="urn:microsoft.com/office/officeart/2005/8/layout/bProcess3"/>
    <dgm:cxn modelId="{0D084443-2D63-40DB-89E6-2643215C59DD}" type="presParOf" srcId="{31ED3F2B-605D-4004-BDEF-0613D41F6160}" destId="{DFC454F3-FDDA-4648-B004-F0AC0BB11286}" srcOrd="3" destOrd="0" presId="urn:microsoft.com/office/officeart/2005/8/layout/bProcess3"/>
    <dgm:cxn modelId="{DDEA144F-C4F0-4EDA-BB7D-41505BFBF766}" type="presParOf" srcId="{DFC454F3-FDDA-4648-B004-F0AC0BB11286}" destId="{C5608E58-37E4-40A6-8FE0-FD4B7D492467}" srcOrd="0" destOrd="0" presId="urn:microsoft.com/office/officeart/2005/8/layout/bProcess3"/>
    <dgm:cxn modelId="{D10D39AF-9E31-45B7-9B54-03CAE5ADC3E9}" type="presParOf" srcId="{31ED3F2B-605D-4004-BDEF-0613D41F6160}" destId="{3A754668-A22B-4C83-A375-02775C1FB0B1}" srcOrd="4" destOrd="0" presId="urn:microsoft.com/office/officeart/2005/8/layout/bProcess3"/>
    <dgm:cxn modelId="{98A9B942-5A60-41C8-8F79-35C5F75D71A3}" type="presParOf" srcId="{31ED3F2B-605D-4004-BDEF-0613D41F6160}" destId="{37537303-FD15-4300-B004-D50DC354A5BD}" srcOrd="5" destOrd="0" presId="urn:microsoft.com/office/officeart/2005/8/layout/bProcess3"/>
    <dgm:cxn modelId="{C2BB3099-D153-4295-AC30-A9CFDB82A868}" type="presParOf" srcId="{37537303-FD15-4300-B004-D50DC354A5BD}" destId="{EE02F24D-7ECD-4D28-9AEB-76128DED3D48}" srcOrd="0" destOrd="0" presId="urn:microsoft.com/office/officeart/2005/8/layout/bProcess3"/>
    <dgm:cxn modelId="{6354979B-84B3-4AA9-AB05-E7D868E65793}" type="presParOf" srcId="{31ED3F2B-605D-4004-BDEF-0613D41F6160}" destId="{6AC2AFBC-2947-4C7E-AD7E-16F3AF0BB7B2}" srcOrd="6" destOrd="0" presId="urn:microsoft.com/office/officeart/2005/8/layout/bProcess3"/>
    <dgm:cxn modelId="{80E794D9-06FF-48A9-AD73-8E094B60AB59}" type="presParOf" srcId="{31ED3F2B-605D-4004-BDEF-0613D41F6160}" destId="{1415E541-E5C9-4950-8C69-8B14C6351E6D}" srcOrd="7" destOrd="0" presId="urn:microsoft.com/office/officeart/2005/8/layout/bProcess3"/>
    <dgm:cxn modelId="{392B42ED-137C-4761-9C9D-CB7F24E7B4FA}" type="presParOf" srcId="{1415E541-E5C9-4950-8C69-8B14C6351E6D}" destId="{9E163EB1-4344-4C51-A5BE-95DA894CE31A}" srcOrd="0" destOrd="0" presId="urn:microsoft.com/office/officeart/2005/8/layout/bProcess3"/>
    <dgm:cxn modelId="{E45FCF6D-A313-44A9-A420-27BEE5E90208}" type="presParOf" srcId="{31ED3F2B-605D-4004-BDEF-0613D41F6160}" destId="{5A41FA07-BDF2-4A30-843F-776279A14A4D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43BDA0-7B83-468B-99BA-B4C4BFD54B0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7644EE-C20B-44AB-A347-1C0CAD01D500}">
      <dgm:prSet phldrT="[Текст]"/>
      <dgm:spPr/>
      <dgm:t>
        <a:bodyPr/>
        <a:lstStyle/>
        <a:p>
          <a:r>
            <a:rPr lang="ru-RU" dirty="0"/>
            <a:t>Администрация </a:t>
          </a:r>
          <a:r>
            <a:rPr lang="ru-RU" dirty="0" err="1"/>
            <a:t>Мошковского</a:t>
          </a:r>
          <a:r>
            <a:rPr lang="ru-RU" dirty="0"/>
            <a:t> района</a:t>
          </a:r>
        </a:p>
      </dgm:t>
    </dgm:pt>
    <dgm:pt modelId="{BFCAA9EF-887D-43D0-903B-E8C9CD59A8AA}" type="parTrans" cxnId="{153E4971-50C3-4058-AE29-9EA653E4D1BD}">
      <dgm:prSet/>
      <dgm:spPr/>
      <dgm:t>
        <a:bodyPr/>
        <a:lstStyle/>
        <a:p>
          <a:endParaRPr lang="ru-RU"/>
        </a:p>
      </dgm:t>
    </dgm:pt>
    <dgm:pt modelId="{CDE2D6DF-2938-47CF-8433-4AF4EB02ABA1}" type="sibTrans" cxnId="{153E4971-50C3-4058-AE29-9EA653E4D1BD}">
      <dgm:prSet/>
      <dgm:spPr/>
      <dgm:t>
        <a:bodyPr/>
        <a:lstStyle/>
        <a:p>
          <a:endParaRPr lang="ru-RU"/>
        </a:p>
      </dgm:t>
    </dgm:pt>
    <dgm:pt modelId="{912FB611-CB28-4273-BCF4-5D421F939FE1}">
      <dgm:prSet phldrT="[Текст]"/>
      <dgm:spPr/>
      <dgm:t>
        <a:bodyPr/>
        <a:lstStyle/>
        <a:p>
          <a:r>
            <a:rPr lang="ru-RU" dirty="0"/>
            <a:t>Помещение</a:t>
          </a:r>
        </a:p>
      </dgm:t>
    </dgm:pt>
    <dgm:pt modelId="{63F3A6F8-F78F-4F6D-8B49-4EC443E009C8}" type="parTrans" cxnId="{BAFDA1D6-F608-42B5-8782-63297BBDD0B2}">
      <dgm:prSet/>
      <dgm:spPr/>
      <dgm:t>
        <a:bodyPr/>
        <a:lstStyle/>
        <a:p>
          <a:endParaRPr lang="ru-RU"/>
        </a:p>
      </dgm:t>
    </dgm:pt>
    <dgm:pt modelId="{42A9DDC6-73B2-4258-8F08-677F7321673D}" type="sibTrans" cxnId="{BAFDA1D6-F608-42B5-8782-63297BBDD0B2}">
      <dgm:prSet/>
      <dgm:spPr/>
      <dgm:t>
        <a:bodyPr/>
        <a:lstStyle/>
        <a:p>
          <a:endParaRPr lang="ru-RU"/>
        </a:p>
      </dgm:t>
    </dgm:pt>
    <dgm:pt modelId="{1FA6AFE9-BA1B-4E92-9158-E6881E25B2E9}">
      <dgm:prSet phldrT="[Текст]"/>
      <dgm:spPr/>
      <dgm:t>
        <a:bodyPr/>
        <a:lstStyle/>
        <a:p>
          <a:r>
            <a:rPr lang="ru-RU" dirty="0"/>
            <a:t>МКУ Управление культуры и Молодёжной политики </a:t>
          </a:r>
          <a:r>
            <a:rPr lang="ru-RU" dirty="0" err="1"/>
            <a:t>Мошковского</a:t>
          </a:r>
          <a:r>
            <a:rPr lang="ru-RU" dirty="0"/>
            <a:t> района</a:t>
          </a:r>
        </a:p>
      </dgm:t>
    </dgm:pt>
    <dgm:pt modelId="{91EB36B2-A5BA-41D0-AC6B-21A1763D2199}" type="parTrans" cxnId="{C200ADD3-786F-453C-94A7-C5C130846228}">
      <dgm:prSet/>
      <dgm:spPr/>
      <dgm:t>
        <a:bodyPr/>
        <a:lstStyle/>
        <a:p>
          <a:endParaRPr lang="ru-RU"/>
        </a:p>
      </dgm:t>
    </dgm:pt>
    <dgm:pt modelId="{7077F696-DAF6-4312-86CC-97DB94E82CD7}" type="sibTrans" cxnId="{C200ADD3-786F-453C-94A7-C5C130846228}">
      <dgm:prSet/>
      <dgm:spPr/>
      <dgm:t>
        <a:bodyPr/>
        <a:lstStyle/>
        <a:p>
          <a:endParaRPr lang="ru-RU"/>
        </a:p>
      </dgm:t>
    </dgm:pt>
    <dgm:pt modelId="{6EB1B8C9-775B-4C90-ABB1-24685445E54D}">
      <dgm:prSet phldrT="[Текст]"/>
      <dgm:spPr/>
      <dgm:t>
        <a:bodyPr/>
        <a:lstStyle/>
        <a:p>
          <a:r>
            <a:rPr lang="ru-RU" dirty="0"/>
            <a:t>Организационная помощь</a:t>
          </a:r>
        </a:p>
      </dgm:t>
    </dgm:pt>
    <dgm:pt modelId="{363A7992-2831-48A2-AF64-68FC9BAED5AA}" type="parTrans" cxnId="{4A96A2A5-432E-49E3-9CFD-665E178E0F4C}">
      <dgm:prSet/>
      <dgm:spPr/>
      <dgm:t>
        <a:bodyPr/>
        <a:lstStyle/>
        <a:p>
          <a:endParaRPr lang="ru-RU"/>
        </a:p>
      </dgm:t>
    </dgm:pt>
    <dgm:pt modelId="{F94B7BC8-68F5-4362-91BE-FB6D1BDED2A9}" type="sibTrans" cxnId="{4A96A2A5-432E-49E3-9CFD-665E178E0F4C}">
      <dgm:prSet/>
      <dgm:spPr/>
      <dgm:t>
        <a:bodyPr/>
        <a:lstStyle/>
        <a:p>
          <a:endParaRPr lang="ru-RU"/>
        </a:p>
      </dgm:t>
    </dgm:pt>
    <dgm:pt modelId="{7347C7C8-B738-4DB0-8D83-40DB2F4D32A1}">
      <dgm:prSet phldrT="[Текст]"/>
      <dgm:spPr/>
      <dgm:t>
        <a:bodyPr/>
        <a:lstStyle/>
        <a:p>
          <a:r>
            <a:rPr lang="ru-RU" dirty="0"/>
            <a:t>Редакция газеты «</a:t>
          </a:r>
          <a:r>
            <a:rPr lang="ru-RU" dirty="0" err="1"/>
            <a:t>Мошковская</a:t>
          </a:r>
          <a:r>
            <a:rPr lang="ru-RU" dirty="0"/>
            <a:t> Новь»</a:t>
          </a:r>
        </a:p>
      </dgm:t>
    </dgm:pt>
    <dgm:pt modelId="{03DD187A-94B3-4D4D-BF58-3019265023AF}" type="parTrans" cxnId="{7BDBEC39-CA10-4991-A7F7-1CF7E186920E}">
      <dgm:prSet/>
      <dgm:spPr/>
      <dgm:t>
        <a:bodyPr/>
        <a:lstStyle/>
        <a:p>
          <a:endParaRPr lang="ru-RU"/>
        </a:p>
      </dgm:t>
    </dgm:pt>
    <dgm:pt modelId="{8C2D5CD1-D4A9-4DCF-B7EF-88FBFDD7C799}" type="sibTrans" cxnId="{7BDBEC39-CA10-4991-A7F7-1CF7E186920E}">
      <dgm:prSet/>
      <dgm:spPr/>
      <dgm:t>
        <a:bodyPr/>
        <a:lstStyle/>
        <a:p>
          <a:endParaRPr lang="ru-RU"/>
        </a:p>
      </dgm:t>
    </dgm:pt>
    <dgm:pt modelId="{798BCA6E-EB01-4C1F-A107-BAB754FA6827}">
      <dgm:prSet phldrT="[Текст]"/>
      <dgm:spPr/>
      <dgm:t>
        <a:bodyPr/>
        <a:lstStyle/>
        <a:p>
          <a:r>
            <a:rPr lang="ru-RU" dirty="0"/>
            <a:t>Оказывает безвозмездно информационные услуги (освещение информации, выпуски новостей в газете)</a:t>
          </a:r>
        </a:p>
      </dgm:t>
    </dgm:pt>
    <dgm:pt modelId="{080EB5BE-DB83-4BAB-997F-CE8A85703D58}" type="parTrans" cxnId="{F08B300F-FB57-48F6-95D7-1B2AD1B9DC6A}">
      <dgm:prSet/>
      <dgm:spPr/>
      <dgm:t>
        <a:bodyPr/>
        <a:lstStyle/>
        <a:p>
          <a:endParaRPr lang="ru-RU"/>
        </a:p>
      </dgm:t>
    </dgm:pt>
    <dgm:pt modelId="{AEE240AC-4F04-480A-9CF5-43764A873122}" type="sibTrans" cxnId="{F08B300F-FB57-48F6-95D7-1B2AD1B9DC6A}">
      <dgm:prSet/>
      <dgm:spPr/>
      <dgm:t>
        <a:bodyPr/>
        <a:lstStyle/>
        <a:p>
          <a:endParaRPr lang="ru-RU"/>
        </a:p>
      </dgm:t>
    </dgm:pt>
    <dgm:pt modelId="{C7255B5B-E9D7-413D-9337-4A136FD5E1AC}">
      <dgm:prSet/>
      <dgm:spPr/>
      <dgm:t>
        <a:bodyPr/>
        <a:lstStyle/>
        <a:p>
          <a:r>
            <a:rPr lang="ru-RU"/>
            <a:t>Телефонная связь</a:t>
          </a:r>
          <a:endParaRPr lang="ru-RU" dirty="0"/>
        </a:p>
      </dgm:t>
    </dgm:pt>
    <dgm:pt modelId="{0272F8BE-2FB9-4942-B940-1628A1086E1C}" type="parTrans" cxnId="{744FAC80-D5EA-425B-8F4A-436AA8C78454}">
      <dgm:prSet/>
      <dgm:spPr/>
      <dgm:t>
        <a:bodyPr/>
        <a:lstStyle/>
        <a:p>
          <a:endParaRPr lang="ru-RU"/>
        </a:p>
      </dgm:t>
    </dgm:pt>
    <dgm:pt modelId="{E233AED2-0142-4770-AA3A-432691AED9AA}" type="sibTrans" cxnId="{744FAC80-D5EA-425B-8F4A-436AA8C78454}">
      <dgm:prSet/>
      <dgm:spPr/>
      <dgm:t>
        <a:bodyPr/>
        <a:lstStyle/>
        <a:p>
          <a:endParaRPr lang="ru-RU"/>
        </a:p>
      </dgm:t>
    </dgm:pt>
    <dgm:pt modelId="{71A83B25-77D3-471C-A6C8-819ED26DF933}">
      <dgm:prSet/>
      <dgm:spPr/>
      <dgm:t>
        <a:bodyPr/>
        <a:lstStyle/>
        <a:p>
          <a:r>
            <a:rPr lang="ru-RU"/>
            <a:t>Выход в интернет</a:t>
          </a:r>
          <a:endParaRPr lang="ru-RU" dirty="0"/>
        </a:p>
      </dgm:t>
    </dgm:pt>
    <dgm:pt modelId="{A7BFF3E8-E2A1-4FF6-8906-9BA238E9AE24}" type="parTrans" cxnId="{8A10C325-BF5E-4155-81ED-F047D9FA3EAE}">
      <dgm:prSet/>
      <dgm:spPr/>
      <dgm:t>
        <a:bodyPr/>
        <a:lstStyle/>
        <a:p>
          <a:endParaRPr lang="ru-RU"/>
        </a:p>
      </dgm:t>
    </dgm:pt>
    <dgm:pt modelId="{9C4359F6-1C2D-4173-9131-49F3F0201A62}" type="sibTrans" cxnId="{8A10C325-BF5E-4155-81ED-F047D9FA3EAE}">
      <dgm:prSet/>
      <dgm:spPr/>
      <dgm:t>
        <a:bodyPr/>
        <a:lstStyle/>
        <a:p>
          <a:endParaRPr lang="ru-RU"/>
        </a:p>
      </dgm:t>
    </dgm:pt>
    <dgm:pt modelId="{E358660E-9516-421F-9C2D-ED5D47785A42}">
      <dgm:prSet/>
      <dgm:spPr/>
      <dgm:t>
        <a:bodyPr/>
        <a:lstStyle/>
        <a:p>
          <a:r>
            <a:rPr lang="ru-RU" dirty="0"/>
            <a:t>Предоставление транспорта</a:t>
          </a:r>
        </a:p>
      </dgm:t>
    </dgm:pt>
    <dgm:pt modelId="{8238A998-1395-4500-8CE3-364C0ABD3B86}" type="parTrans" cxnId="{60F13E09-3D68-46A2-9E1A-F25AA51CAB4E}">
      <dgm:prSet/>
      <dgm:spPr/>
      <dgm:t>
        <a:bodyPr/>
        <a:lstStyle/>
        <a:p>
          <a:endParaRPr lang="ru-RU"/>
        </a:p>
      </dgm:t>
    </dgm:pt>
    <dgm:pt modelId="{A6E07518-1EED-4F03-9AFA-FDCEA6B2889A}" type="sibTrans" cxnId="{60F13E09-3D68-46A2-9E1A-F25AA51CAB4E}">
      <dgm:prSet/>
      <dgm:spPr/>
      <dgm:t>
        <a:bodyPr/>
        <a:lstStyle/>
        <a:p>
          <a:endParaRPr lang="ru-RU"/>
        </a:p>
      </dgm:t>
    </dgm:pt>
    <dgm:pt modelId="{52E03531-3523-4C18-926E-87556D6DFE3A}">
      <dgm:prSet/>
      <dgm:spPr/>
      <dgm:t>
        <a:bodyPr/>
        <a:lstStyle/>
        <a:p>
          <a:r>
            <a:rPr lang="ru-RU" dirty="0"/>
            <a:t>Поддержка в проведении зрелищных элементов мероприятий</a:t>
          </a:r>
        </a:p>
      </dgm:t>
    </dgm:pt>
    <dgm:pt modelId="{9BD77E96-BE29-4D10-B67D-515E9E8219D6}" type="parTrans" cxnId="{F190821F-E49F-4F27-9B94-3E7B49D4A1BD}">
      <dgm:prSet/>
      <dgm:spPr/>
      <dgm:t>
        <a:bodyPr/>
        <a:lstStyle/>
        <a:p>
          <a:endParaRPr lang="ru-RU"/>
        </a:p>
      </dgm:t>
    </dgm:pt>
    <dgm:pt modelId="{64252FE5-5A9B-4F32-BF82-7BD0A5D8D2AE}" type="sibTrans" cxnId="{F190821F-E49F-4F27-9B94-3E7B49D4A1BD}">
      <dgm:prSet/>
      <dgm:spPr/>
      <dgm:t>
        <a:bodyPr/>
        <a:lstStyle/>
        <a:p>
          <a:endParaRPr lang="ru-RU"/>
        </a:p>
      </dgm:t>
    </dgm:pt>
    <dgm:pt modelId="{6E51092F-2A31-4746-AEC4-923D40C28363}" type="pres">
      <dgm:prSet presAssocID="{A743BDA0-7B83-468B-99BA-B4C4BFD54B0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161E0F-FC06-4FE8-A348-E1F7DF0DD102}" type="pres">
      <dgm:prSet presAssocID="{0C7644EE-C20B-44AB-A347-1C0CAD01D500}" presName="comp" presStyleCnt="0"/>
      <dgm:spPr/>
    </dgm:pt>
    <dgm:pt modelId="{755A198A-EE16-47EB-A056-5CEC661F46AA}" type="pres">
      <dgm:prSet presAssocID="{0C7644EE-C20B-44AB-A347-1C0CAD01D500}" presName="box" presStyleLbl="node1" presStyleIdx="0" presStyleCnt="3"/>
      <dgm:spPr/>
      <dgm:t>
        <a:bodyPr/>
        <a:lstStyle/>
        <a:p>
          <a:endParaRPr lang="ru-RU"/>
        </a:p>
      </dgm:t>
    </dgm:pt>
    <dgm:pt modelId="{45DD98D1-25F8-4F9E-9B50-C759BC88B380}" type="pres">
      <dgm:prSet presAssocID="{0C7644EE-C20B-44AB-A347-1C0CAD01D500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BDCEA89C-D7F5-4FB0-934B-53CE58E9A520}" type="pres">
      <dgm:prSet presAssocID="{0C7644EE-C20B-44AB-A347-1C0CAD01D50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A548E-10B9-4154-8C99-6D10A19760F8}" type="pres">
      <dgm:prSet presAssocID="{CDE2D6DF-2938-47CF-8433-4AF4EB02ABA1}" presName="spacer" presStyleCnt="0"/>
      <dgm:spPr/>
    </dgm:pt>
    <dgm:pt modelId="{834E3B7E-C718-4809-8353-738732613387}" type="pres">
      <dgm:prSet presAssocID="{1FA6AFE9-BA1B-4E92-9158-E6881E25B2E9}" presName="comp" presStyleCnt="0"/>
      <dgm:spPr/>
    </dgm:pt>
    <dgm:pt modelId="{D55AEBAC-544F-4F00-8D7A-09874523E470}" type="pres">
      <dgm:prSet presAssocID="{1FA6AFE9-BA1B-4E92-9158-E6881E25B2E9}" presName="box" presStyleLbl="node1" presStyleIdx="1" presStyleCnt="3"/>
      <dgm:spPr/>
      <dgm:t>
        <a:bodyPr/>
        <a:lstStyle/>
        <a:p>
          <a:endParaRPr lang="ru-RU"/>
        </a:p>
      </dgm:t>
    </dgm:pt>
    <dgm:pt modelId="{15EA316D-33B9-45BA-BA99-EBEA470838FE}" type="pres">
      <dgm:prSet presAssocID="{1FA6AFE9-BA1B-4E92-9158-E6881E25B2E9}" presName="img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7A3EB29C-7747-401B-B9B1-E3257DAEFF23}" type="pres">
      <dgm:prSet presAssocID="{1FA6AFE9-BA1B-4E92-9158-E6881E25B2E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A4CEC-8292-492E-B493-83BFA77E1807}" type="pres">
      <dgm:prSet presAssocID="{7077F696-DAF6-4312-86CC-97DB94E82CD7}" presName="spacer" presStyleCnt="0"/>
      <dgm:spPr/>
    </dgm:pt>
    <dgm:pt modelId="{DFA95589-1A72-4493-BE33-83550BF98254}" type="pres">
      <dgm:prSet presAssocID="{7347C7C8-B738-4DB0-8D83-40DB2F4D32A1}" presName="comp" presStyleCnt="0"/>
      <dgm:spPr/>
    </dgm:pt>
    <dgm:pt modelId="{6C972585-3F48-4FA9-8CED-D1E6EBD1DB66}" type="pres">
      <dgm:prSet presAssocID="{7347C7C8-B738-4DB0-8D83-40DB2F4D32A1}" presName="box" presStyleLbl="node1" presStyleIdx="2" presStyleCnt="3"/>
      <dgm:spPr/>
      <dgm:t>
        <a:bodyPr/>
        <a:lstStyle/>
        <a:p>
          <a:endParaRPr lang="ru-RU"/>
        </a:p>
      </dgm:t>
    </dgm:pt>
    <dgm:pt modelId="{D923B6B6-4339-48E8-85F5-5660B1983265}" type="pres">
      <dgm:prSet presAssocID="{7347C7C8-B738-4DB0-8D83-40DB2F4D32A1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2000" b="-82000"/>
          </a:stretch>
        </a:blipFill>
      </dgm:spPr>
    </dgm:pt>
    <dgm:pt modelId="{8AAC4FFA-4456-40BD-BBC2-193BD27089C6}" type="pres">
      <dgm:prSet presAssocID="{7347C7C8-B738-4DB0-8D83-40DB2F4D32A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EB1CE8-007C-4A2E-A7E7-7AF5FE716E0A}" type="presOf" srcId="{798BCA6E-EB01-4C1F-A107-BAB754FA6827}" destId="{8AAC4FFA-4456-40BD-BBC2-193BD27089C6}" srcOrd="1" destOrd="1" presId="urn:microsoft.com/office/officeart/2005/8/layout/vList4"/>
    <dgm:cxn modelId="{9E24CC6E-F4ED-473A-BD46-22D1AFDD8E46}" type="presOf" srcId="{0C7644EE-C20B-44AB-A347-1C0CAD01D500}" destId="{BDCEA89C-D7F5-4FB0-934B-53CE58E9A520}" srcOrd="1" destOrd="0" presId="urn:microsoft.com/office/officeart/2005/8/layout/vList4"/>
    <dgm:cxn modelId="{948524D2-8969-4DD8-9C48-CA553C9F369C}" type="presOf" srcId="{0C7644EE-C20B-44AB-A347-1C0CAD01D500}" destId="{755A198A-EE16-47EB-A056-5CEC661F46AA}" srcOrd="0" destOrd="0" presId="urn:microsoft.com/office/officeart/2005/8/layout/vList4"/>
    <dgm:cxn modelId="{4872DEDF-A565-48C0-A447-13DA3989D3B8}" type="presOf" srcId="{7347C7C8-B738-4DB0-8D83-40DB2F4D32A1}" destId="{6C972585-3F48-4FA9-8CED-D1E6EBD1DB66}" srcOrd="0" destOrd="0" presId="urn:microsoft.com/office/officeart/2005/8/layout/vList4"/>
    <dgm:cxn modelId="{153E4971-50C3-4058-AE29-9EA653E4D1BD}" srcId="{A743BDA0-7B83-468B-99BA-B4C4BFD54B0A}" destId="{0C7644EE-C20B-44AB-A347-1C0CAD01D500}" srcOrd="0" destOrd="0" parTransId="{BFCAA9EF-887D-43D0-903B-E8C9CD59A8AA}" sibTransId="{CDE2D6DF-2938-47CF-8433-4AF4EB02ABA1}"/>
    <dgm:cxn modelId="{0A63C602-328A-4B73-B937-DCAA3408EC10}" type="presOf" srcId="{C7255B5B-E9D7-413D-9337-4A136FD5E1AC}" destId="{BDCEA89C-D7F5-4FB0-934B-53CE58E9A520}" srcOrd="1" destOrd="2" presId="urn:microsoft.com/office/officeart/2005/8/layout/vList4"/>
    <dgm:cxn modelId="{99517FD8-FEE3-4BCF-A9AB-B0E28080D5CB}" type="presOf" srcId="{52E03531-3523-4C18-926E-87556D6DFE3A}" destId="{D55AEBAC-544F-4F00-8D7A-09874523E470}" srcOrd="0" destOrd="2" presId="urn:microsoft.com/office/officeart/2005/8/layout/vList4"/>
    <dgm:cxn modelId="{F190821F-E49F-4F27-9B94-3E7B49D4A1BD}" srcId="{1FA6AFE9-BA1B-4E92-9158-E6881E25B2E9}" destId="{52E03531-3523-4C18-926E-87556D6DFE3A}" srcOrd="1" destOrd="0" parTransId="{9BD77E96-BE29-4D10-B67D-515E9E8219D6}" sibTransId="{64252FE5-5A9B-4F32-BF82-7BD0A5D8D2AE}"/>
    <dgm:cxn modelId="{A86598E1-07B7-4721-9940-78A1EBC49098}" type="presOf" srcId="{1FA6AFE9-BA1B-4E92-9158-E6881E25B2E9}" destId="{D55AEBAC-544F-4F00-8D7A-09874523E470}" srcOrd="0" destOrd="0" presId="urn:microsoft.com/office/officeart/2005/8/layout/vList4"/>
    <dgm:cxn modelId="{FB9BE3B5-CE87-452D-B24C-59574BA6D6FD}" type="presOf" srcId="{1FA6AFE9-BA1B-4E92-9158-E6881E25B2E9}" destId="{7A3EB29C-7747-401B-B9B1-E3257DAEFF23}" srcOrd="1" destOrd="0" presId="urn:microsoft.com/office/officeart/2005/8/layout/vList4"/>
    <dgm:cxn modelId="{F08B300F-FB57-48F6-95D7-1B2AD1B9DC6A}" srcId="{7347C7C8-B738-4DB0-8D83-40DB2F4D32A1}" destId="{798BCA6E-EB01-4C1F-A107-BAB754FA6827}" srcOrd="0" destOrd="0" parTransId="{080EB5BE-DB83-4BAB-997F-CE8A85703D58}" sibTransId="{AEE240AC-4F04-480A-9CF5-43764A873122}"/>
    <dgm:cxn modelId="{BAFDA1D6-F608-42B5-8782-63297BBDD0B2}" srcId="{0C7644EE-C20B-44AB-A347-1C0CAD01D500}" destId="{912FB611-CB28-4273-BCF4-5D421F939FE1}" srcOrd="0" destOrd="0" parTransId="{63F3A6F8-F78F-4F6D-8B49-4EC443E009C8}" sibTransId="{42A9DDC6-73B2-4258-8F08-677F7321673D}"/>
    <dgm:cxn modelId="{BA5B95EC-0274-4065-8DD1-F645D525DF89}" type="presOf" srcId="{71A83B25-77D3-471C-A6C8-819ED26DF933}" destId="{BDCEA89C-D7F5-4FB0-934B-53CE58E9A520}" srcOrd="1" destOrd="3" presId="urn:microsoft.com/office/officeart/2005/8/layout/vList4"/>
    <dgm:cxn modelId="{39D4D5E1-F401-4621-B61B-46788C1ECDA0}" type="presOf" srcId="{C7255B5B-E9D7-413D-9337-4A136FD5E1AC}" destId="{755A198A-EE16-47EB-A056-5CEC661F46AA}" srcOrd="0" destOrd="2" presId="urn:microsoft.com/office/officeart/2005/8/layout/vList4"/>
    <dgm:cxn modelId="{4A96A2A5-432E-49E3-9CFD-665E178E0F4C}" srcId="{1FA6AFE9-BA1B-4E92-9158-E6881E25B2E9}" destId="{6EB1B8C9-775B-4C90-ABB1-24685445E54D}" srcOrd="0" destOrd="0" parTransId="{363A7992-2831-48A2-AF64-68FC9BAED5AA}" sibTransId="{F94B7BC8-68F5-4362-91BE-FB6D1BDED2A9}"/>
    <dgm:cxn modelId="{B639766F-F370-465A-87B4-C73775009FDA}" type="presOf" srcId="{798BCA6E-EB01-4C1F-A107-BAB754FA6827}" destId="{6C972585-3F48-4FA9-8CED-D1E6EBD1DB66}" srcOrd="0" destOrd="1" presId="urn:microsoft.com/office/officeart/2005/8/layout/vList4"/>
    <dgm:cxn modelId="{A3070D23-C27C-4473-A316-9B9CAF6187F8}" type="presOf" srcId="{52E03531-3523-4C18-926E-87556D6DFE3A}" destId="{7A3EB29C-7747-401B-B9B1-E3257DAEFF23}" srcOrd="1" destOrd="2" presId="urn:microsoft.com/office/officeart/2005/8/layout/vList4"/>
    <dgm:cxn modelId="{B0EE19E5-55FB-4CDD-ACFF-A3E83071E1B6}" type="presOf" srcId="{E358660E-9516-421F-9C2D-ED5D47785A42}" destId="{755A198A-EE16-47EB-A056-5CEC661F46AA}" srcOrd="0" destOrd="4" presId="urn:microsoft.com/office/officeart/2005/8/layout/vList4"/>
    <dgm:cxn modelId="{8A10C325-BF5E-4155-81ED-F047D9FA3EAE}" srcId="{0C7644EE-C20B-44AB-A347-1C0CAD01D500}" destId="{71A83B25-77D3-471C-A6C8-819ED26DF933}" srcOrd="2" destOrd="0" parTransId="{A7BFF3E8-E2A1-4FF6-8906-9BA238E9AE24}" sibTransId="{9C4359F6-1C2D-4173-9131-49F3F0201A62}"/>
    <dgm:cxn modelId="{9345DED3-FDB2-4FFA-8115-B9BF2923726F}" type="presOf" srcId="{6EB1B8C9-775B-4C90-ABB1-24685445E54D}" destId="{7A3EB29C-7747-401B-B9B1-E3257DAEFF23}" srcOrd="1" destOrd="1" presId="urn:microsoft.com/office/officeart/2005/8/layout/vList4"/>
    <dgm:cxn modelId="{563887CB-0D2C-4BB2-B79A-598E3AE682BC}" type="presOf" srcId="{6EB1B8C9-775B-4C90-ABB1-24685445E54D}" destId="{D55AEBAC-544F-4F00-8D7A-09874523E470}" srcOrd="0" destOrd="1" presId="urn:microsoft.com/office/officeart/2005/8/layout/vList4"/>
    <dgm:cxn modelId="{F97B37DC-4C75-41A0-8240-23EE4690C446}" type="presOf" srcId="{7347C7C8-B738-4DB0-8D83-40DB2F4D32A1}" destId="{8AAC4FFA-4456-40BD-BBC2-193BD27089C6}" srcOrd="1" destOrd="0" presId="urn:microsoft.com/office/officeart/2005/8/layout/vList4"/>
    <dgm:cxn modelId="{744FAC80-D5EA-425B-8F4A-436AA8C78454}" srcId="{0C7644EE-C20B-44AB-A347-1C0CAD01D500}" destId="{C7255B5B-E9D7-413D-9337-4A136FD5E1AC}" srcOrd="1" destOrd="0" parTransId="{0272F8BE-2FB9-4942-B940-1628A1086E1C}" sibTransId="{E233AED2-0142-4770-AA3A-432691AED9AA}"/>
    <dgm:cxn modelId="{C200ADD3-786F-453C-94A7-C5C130846228}" srcId="{A743BDA0-7B83-468B-99BA-B4C4BFD54B0A}" destId="{1FA6AFE9-BA1B-4E92-9158-E6881E25B2E9}" srcOrd="1" destOrd="0" parTransId="{91EB36B2-A5BA-41D0-AC6B-21A1763D2199}" sibTransId="{7077F696-DAF6-4312-86CC-97DB94E82CD7}"/>
    <dgm:cxn modelId="{7BDBEC39-CA10-4991-A7F7-1CF7E186920E}" srcId="{A743BDA0-7B83-468B-99BA-B4C4BFD54B0A}" destId="{7347C7C8-B738-4DB0-8D83-40DB2F4D32A1}" srcOrd="2" destOrd="0" parTransId="{03DD187A-94B3-4D4D-BF58-3019265023AF}" sibTransId="{8C2D5CD1-D4A9-4DCF-B7EF-88FBFDD7C799}"/>
    <dgm:cxn modelId="{0602B9BC-0A0C-4601-8B22-7E17A024F310}" type="presOf" srcId="{912FB611-CB28-4273-BCF4-5D421F939FE1}" destId="{755A198A-EE16-47EB-A056-5CEC661F46AA}" srcOrd="0" destOrd="1" presId="urn:microsoft.com/office/officeart/2005/8/layout/vList4"/>
    <dgm:cxn modelId="{AC302836-409A-4FF5-AB75-1BEE6EF91FCB}" type="presOf" srcId="{E358660E-9516-421F-9C2D-ED5D47785A42}" destId="{BDCEA89C-D7F5-4FB0-934B-53CE58E9A520}" srcOrd="1" destOrd="4" presId="urn:microsoft.com/office/officeart/2005/8/layout/vList4"/>
    <dgm:cxn modelId="{60F13E09-3D68-46A2-9E1A-F25AA51CAB4E}" srcId="{0C7644EE-C20B-44AB-A347-1C0CAD01D500}" destId="{E358660E-9516-421F-9C2D-ED5D47785A42}" srcOrd="3" destOrd="0" parTransId="{8238A998-1395-4500-8CE3-364C0ABD3B86}" sibTransId="{A6E07518-1EED-4F03-9AFA-FDCEA6B2889A}"/>
    <dgm:cxn modelId="{4D70B68D-FC75-4F80-8A7D-1C6BFECC372B}" type="presOf" srcId="{A743BDA0-7B83-468B-99BA-B4C4BFD54B0A}" destId="{6E51092F-2A31-4746-AEC4-923D40C28363}" srcOrd="0" destOrd="0" presId="urn:microsoft.com/office/officeart/2005/8/layout/vList4"/>
    <dgm:cxn modelId="{5BA4F2A6-EF83-402D-80BA-2FFE87BACE81}" type="presOf" srcId="{912FB611-CB28-4273-BCF4-5D421F939FE1}" destId="{BDCEA89C-D7F5-4FB0-934B-53CE58E9A520}" srcOrd="1" destOrd="1" presId="urn:microsoft.com/office/officeart/2005/8/layout/vList4"/>
    <dgm:cxn modelId="{B3A72264-808A-42DF-B812-7ADD692FB209}" type="presOf" srcId="{71A83B25-77D3-471C-A6C8-819ED26DF933}" destId="{755A198A-EE16-47EB-A056-5CEC661F46AA}" srcOrd="0" destOrd="3" presId="urn:microsoft.com/office/officeart/2005/8/layout/vList4"/>
    <dgm:cxn modelId="{CEF5E2B7-6425-4C9B-B19D-BB538A0A5487}" type="presParOf" srcId="{6E51092F-2A31-4746-AEC4-923D40C28363}" destId="{E9161E0F-FC06-4FE8-A348-E1F7DF0DD102}" srcOrd="0" destOrd="0" presId="urn:microsoft.com/office/officeart/2005/8/layout/vList4"/>
    <dgm:cxn modelId="{AD7B024A-29F4-4267-B049-B65E88496679}" type="presParOf" srcId="{E9161E0F-FC06-4FE8-A348-E1F7DF0DD102}" destId="{755A198A-EE16-47EB-A056-5CEC661F46AA}" srcOrd="0" destOrd="0" presId="urn:microsoft.com/office/officeart/2005/8/layout/vList4"/>
    <dgm:cxn modelId="{23C2EB0C-D369-406B-B101-C0CE011D1E9F}" type="presParOf" srcId="{E9161E0F-FC06-4FE8-A348-E1F7DF0DD102}" destId="{45DD98D1-25F8-4F9E-9B50-C759BC88B380}" srcOrd="1" destOrd="0" presId="urn:microsoft.com/office/officeart/2005/8/layout/vList4"/>
    <dgm:cxn modelId="{6018E095-6C30-4BB0-AC9A-876E83D63A26}" type="presParOf" srcId="{E9161E0F-FC06-4FE8-A348-E1F7DF0DD102}" destId="{BDCEA89C-D7F5-4FB0-934B-53CE58E9A520}" srcOrd="2" destOrd="0" presId="urn:microsoft.com/office/officeart/2005/8/layout/vList4"/>
    <dgm:cxn modelId="{D99C147B-FF9D-42DD-9BBF-BCD1D2449FFE}" type="presParOf" srcId="{6E51092F-2A31-4746-AEC4-923D40C28363}" destId="{254A548E-10B9-4154-8C99-6D10A19760F8}" srcOrd="1" destOrd="0" presId="urn:microsoft.com/office/officeart/2005/8/layout/vList4"/>
    <dgm:cxn modelId="{9D4D8DF4-45E2-4642-9623-43E458C11F2B}" type="presParOf" srcId="{6E51092F-2A31-4746-AEC4-923D40C28363}" destId="{834E3B7E-C718-4809-8353-738732613387}" srcOrd="2" destOrd="0" presId="urn:microsoft.com/office/officeart/2005/8/layout/vList4"/>
    <dgm:cxn modelId="{76652578-D3DB-403F-96F2-002E3E49D3B0}" type="presParOf" srcId="{834E3B7E-C718-4809-8353-738732613387}" destId="{D55AEBAC-544F-4F00-8D7A-09874523E470}" srcOrd="0" destOrd="0" presId="urn:microsoft.com/office/officeart/2005/8/layout/vList4"/>
    <dgm:cxn modelId="{62B25CB9-A6A1-47BB-B4B4-B68A181FA7F2}" type="presParOf" srcId="{834E3B7E-C718-4809-8353-738732613387}" destId="{15EA316D-33B9-45BA-BA99-EBEA470838FE}" srcOrd="1" destOrd="0" presId="urn:microsoft.com/office/officeart/2005/8/layout/vList4"/>
    <dgm:cxn modelId="{ACB8985C-C167-4CD8-A409-AB6BC852E09B}" type="presParOf" srcId="{834E3B7E-C718-4809-8353-738732613387}" destId="{7A3EB29C-7747-401B-B9B1-E3257DAEFF23}" srcOrd="2" destOrd="0" presId="urn:microsoft.com/office/officeart/2005/8/layout/vList4"/>
    <dgm:cxn modelId="{95C53EA0-4628-4746-9816-99C4CFDD0A68}" type="presParOf" srcId="{6E51092F-2A31-4746-AEC4-923D40C28363}" destId="{FE5A4CEC-8292-492E-B493-83BFA77E1807}" srcOrd="3" destOrd="0" presId="urn:microsoft.com/office/officeart/2005/8/layout/vList4"/>
    <dgm:cxn modelId="{45D36486-80DA-4F4D-B2C6-FA22DEB49822}" type="presParOf" srcId="{6E51092F-2A31-4746-AEC4-923D40C28363}" destId="{DFA95589-1A72-4493-BE33-83550BF98254}" srcOrd="4" destOrd="0" presId="urn:microsoft.com/office/officeart/2005/8/layout/vList4"/>
    <dgm:cxn modelId="{BF273CFB-C2F0-43DD-9524-0C6DE08908CF}" type="presParOf" srcId="{DFA95589-1A72-4493-BE33-83550BF98254}" destId="{6C972585-3F48-4FA9-8CED-D1E6EBD1DB66}" srcOrd="0" destOrd="0" presId="urn:microsoft.com/office/officeart/2005/8/layout/vList4"/>
    <dgm:cxn modelId="{D0CEF9A3-9D8C-42C2-BDAB-D513DE8D3B91}" type="presParOf" srcId="{DFA95589-1A72-4493-BE33-83550BF98254}" destId="{D923B6B6-4339-48E8-85F5-5660B1983265}" srcOrd="1" destOrd="0" presId="urn:microsoft.com/office/officeart/2005/8/layout/vList4"/>
    <dgm:cxn modelId="{30D7B9E1-A116-47DE-9137-B7B4884F6552}" type="presParOf" srcId="{DFA95589-1A72-4493-BE33-83550BF98254}" destId="{8AAC4FFA-4456-40BD-BBC2-193BD27089C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B3E0-D341-4953-8AC9-ED2A64CFE065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BEE01-05DB-407F-A9B0-53E497987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BEE01-05DB-407F-A9B0-53E4979873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BEE01-05DB-407F-A9B0-53E4979873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67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4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88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103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570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2581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95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40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56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86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05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19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9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8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9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59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045E-03C5-44E5-9588-21AD72972CBB}" type="datetimeFigureOut">
              <a:rPr lang="ru-RU" smtClean="0"/>
              <a:t>03.03.2021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642805-4A70-4885-9E18-4C7815ED4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1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12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.jpeg"/><Relationship Id="rId7" Type="http://schemas.openxmlformats.org/officeDocument/2006/relationships/image" Target="../media/image11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BF7DE-1DBF-4668-89D9-F36B651BA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1" y="583096"/>
            <a:ext cx="10482470" cy="3856382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Местная общественная   организация</a:t>
            </a:r>
            <a:b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 поддержке общественных инициатив </a:t>
            </a:r>
            <a:r>
              <a:rPr lang="ru-RU" sz="360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«Ресурсный центр </a:t>
            </a:r>
            <a:r>
              <a:rPr lang="ru-RU" sz="3600" b="1" dirty="0" err="1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Мошковского</a:t>
            </a:r>
            <a: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района Новосибирской области» </a:t>
            </a:r>
            <a:r>
              <a:rPr lang="ru-RU" sz="3600" dirty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br>
              <a:rPr lang="ru-RU" sz="3600" b="1" dirty="0">
                <a:ln w="1905"/>
                <a:solidFill>
                  <a:prstClr val="black">
                    <a:lumMod val="85000"/>
                    <a:lumOff val="15000"/>
                  </a:prst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51DE7E0-1B14-4972-B123-09C5AF21B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540" y="4280453"/>
            <a:ext cx="9742074" cy="137822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Публичный годовой отчет 2020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904BF7-CCC5-4547-A976-25AEFCAC68D5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66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9D037E-7817-4DEC-942A-BB85B49E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141" y="624110"/>
            <a:ext cx="9921472" cy="645132"/>
          </a:xfrm>
        </p:spPr>
        <p:txBody>
          <a:bodyPr/>
          <a:lstStyle/>
          <a:p>
            <a:r>
              <a:rPr lang="ru-RU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Мероприятия: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66E7AF-3BEE-4B27-9EE9-D6989F8DB163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A331AAC-8462-4C3C-9000-DDA58E2E7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43" y="282112"/>
            <a:ext cx="2338316" cy="1926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64B39A-DEFC-4BA9-BD67-AAD0DACD3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294" y="2061028"/>
            <a:ext cx="3108409" cy="1929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4444A9B-DD93-47EF-9E1B-9A6314BCFA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04" r="21277"/>
          <a:stretch/>
        </p:blipFill>
        <p:spPr>
          <a:xfrm>
            <a:off x="7213038" y="2374980"/>
            <a:ext cx="1584176" cy="2108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93B286-47D6-44FB-89CA-08BF8FC15F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360" y="4159154"/>
            <a:ext cx="1717343" cy="2576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B4D38F-1B9F-451F-BC08-5D27E7B8CC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81" y="4156801"/>
            <a:ext cx="3346460" cy="2576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4E76A3-2CA8-48BA-8E06-73F36EEA0E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33" y="125184"/>
            <a:ext cx="1060524" cy="2108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745FD36-1E1C-47AE-A8CA-B8B07127A2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68" y="2152126"/>
            <a:ext cx="2483892" cy="18629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4EB9399-38E2-44BC-8EF6-9DF3D26E33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86" y="100034"/>
            <a:ext cx="1539069" cy="2052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9C773E0-DD90-43A1-A476-76A5BA8D18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67" y="5594174"/>
            <a:ext cx="2524836" cy="1163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325DDE0-D445-45CA-9456-898902FF2E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11" y="3984582"/>
            <a:ext cx="1740090" cy="1740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6372754-DA1E-4159-87E5-79DE957262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1" y="4824195"/>
            <a:ext cx="2598488" cy="1944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78F2538-3296-4733-8BC4-9F2A0F971A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42" y="3716958"/>
            <a:ext cx="1160060" cy="1740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87C9B24-807F-4F1D-AEAB-2458F301DE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9" y="1400952"/>
            <a:ext cx="3107070" cy="2259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84A8889-41CD-49DC-8ADE-C3CFE1E7242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17" y="3185629"/>
            <a:ext cx="1582217" cy="15822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13EAE1D-DDC6-4538-BBE1-FA9793080E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8888" y="3247879"/>
            <a:ext cx="2101755" cy="1576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0CF6D0C-021C-4BF1-962E-884643AD67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5" y="4980578"/>
            <a:ext cx="1539069" cy="1690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ADD33137-2EC0-47A0-B8D1-D2177699A4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74" y="1827322"/>
            <a:ext cx="1576317" cy="1043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397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95389D-DB65-415A-A3E7-A1713D71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37757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Результаты: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7B87FD16-5A2F-4690-86B4-5247081C3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5504" y="1310186"/>
            <a:ext cx="4313864" cy="514520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solidFill>
                  <a:schemeClr val="accent6">
                    <a:shade val="10000"/>
                  </a:schemeClr>
                </a:solidFill>
              </a:rPr>
              <a:t>Проведенная оценка показала, что в результате  нашего содействия были разработаны и реализованы проекты,  поддержанные финансированием на региональном уровне, так же были привлечены средства от Депутатов Законодательного  собрания Новосибирской области</a:t>
            </a:r>
            <a:endParaRPr lang="en-US" sz="2400" b="1" dirty="0"/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7E1BE34-2C93-4C8D-8A0B-5929EA840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4020" y="996287"/>
            <a:ext cx="5646577" cy="545910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sz="1900" b="1" dirty="0"/>
              <a:t>Создано 36 территориально общественных сообществ;</a:t>
            </a:r>
          </a:p>
          <a:p>
            <a:r>
              <a:rPr lang="ru-RU" sz="1900" b="1" dirty="0"/>
              <a:t> Это 66 проектов в реализации у ресурсного центра;</a:t>
            </a:r>
          </a:p>
          <a:p>
            <a:r>
              <a:rPr lang="ru-RU" sz="1900" b="1" dirty="0"/>
              <a:t> Это 84 консультации;</a:t>
            </a:r>
          </a:p>
          <a:p>
            <a:r>
              <a:rPr lang="ru-RU" sz="1900" b="1" dirty="0"/>
              <a:t> 4 образовательных семинара;</a:t>
            </a:r>
          </a:p>
          <a:p>
            <a:r>
              <a:rPr lang="ru-RU" sz="1900" b="1" dirty="0"/>
              <a:t> 39 выездов в Муниципальные образования </a:t>
            </a:r>
            <a:r>
              <a:rPr lang="ru-RU" sz="1900" b="1" dirty="0" err="1"/>
              <a:t>Мошковского</a:t>
            </a:r>
            <a:r>
              <a:rPr lang="ru-RU" sz="1900" b="1" dirty="0"/>
              <a:t> района;</a:t>
            </a:r>
          </a:p>
          <a:p>
            <a:r>
              <a:rPr lang="ru-RU" sz="1900" b="1" dirty="0"/>
              <a:t>Реализация 4 программ;</a:t>
            </a:r>
          </a:p>
          <a:p>
            <a:r>
              <a:rPr lang="ru-RU" sz="1900" b="1" dirty="0"/>
              <a:t>Содействие в реализации программы совета ветеранов;</a:t>
            </a:r>
          </a:p>
          <a:p>
            <a:r>
              <a:rPr lang="ru-RU" sz="1900" b="1" dirty="0"/>
              <a:t>Создание центра развития добровольчества на территории </a:t>
            </a:r>
            <a:r>
              <a:rPr lang="ru-RU" sz="1900" b="1" dirty="0" err="1"/>
              <a:t>Мошковского</a:t>
            </a:r>
            <a:r>
              <a:rPr lang="ru-RU" sz="1900" b="1" dirty="0"/>
              <a:t> района.</a:t>
            </a:r>
          </a:p>
          <a:p>
            <a:r>
              <a:rPr lang="ru-RU" sz="1900" b="1" dirty="0"/>
              <a:t>Поддержка и </a:t>
            </a:r>
            <a:r>
              <a:rPr lang="ru-RU" sz="1900" b="1" dirty="0" err="1"/>
              <a:t>взаиможействие</a:t>
            </a:r>
            <a:r>
              <a:rPr lang="ru-RU" sz="1900" b="1" dirty="0"/>
              <a:t> с Администрацией </a:t>
            </a:r>
            <a:r>
              <a:rPr lang="ru-RU" sz="1900" b="1" dirty="0" err="1"/>
              <a:t>Мошковского</a:t>
            </a:r>
            <a:r>
              <a:rPr lang="ru-RU" sz="1900" b="1" dirty="0"/>
              <a:t> района.</a:t>
            </a:r>
          </a:p>
          <a:p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65529D-4259-41AE-8DE3-B433B9356964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6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6FAC6B-3302-473B-98C4-7521181AF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271" y="624110"/>
            <a:ext cx="9861342" cy="6878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Ресурсы: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85E5A898-3CDB-4176-9EF1-3A5B40E31A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883367"/>
              </p:ext>
            </p:extLst>
          </p:nvPr>
        </p:nvGraphicFramePr>
        <p:xfrm>
          <a:off x="1037230" y="1484313"/>
          <a:ext cx="10467383" cy="5230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651528-19AE-4273-846D-22BAE90BE99A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1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D9EC2D-9ACE-46B7-9929-8FB8BCC23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009" y="624110"/>
            <a:ext cx="9927603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Финансы  организации в 2020 году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BC88E5CD-1CFA-4DBF-8BDA-3FBD1FD8F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284216"/>
              </p:ext>
            </p:extLst>
          </p:nvPr>
        </p:nvGraphicFramePr>
        <p:xfrm>
          <a:off x="286871" y="1484784"/>
          <a:ext cx="11653595" cy="535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43">
                  <a:extLst>
                    <a:ext uri="{9D8B030D-6E8A-4147-A177-3AD203B41FA5}">
                      <a16:colId xmlns:a16="http://schemas.microsoft.com/office/drawing/2014/main" xmlns="" val="3700377145"/>
                    </a:ext>
                  </a:extLst>
                </a:gridCol>
                <a:gridCol w="10005134">
                  <a:extLst>
                    <a:ext uri="{9D8B030D-6E8A-4147-A177-3AD203B41FA5}">
                      <a16:colId xmlns:a16="http://schemas.microsoft.com/office/drawing/2014/main" xmlns="" val="2558977791"/>
                    </a:ext>
                  </a:extLst>
                </a:gridCol>
                <a:gridCol w="1225118">
                  <a:extLst>
                    <a:ext uri="{9D8B030D-6E8A-4147-A177-3AD203B41FA5}">
                      <a16:colId xmlns:a16="http://schemas.microsoft.com/office/drawing/2014/main" xmlns="" val="2190637463"/>
                    </a:ext>
                  </a:extLst>
                </a:gridCol>
              </a:tblGrid>
              <a:tr h="1154316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  <a:p>
                      <a:r>
                        <a:rPr lang="ru-RU" dirty="0"/>
                        <a:t>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Сумма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5362094"/>
                  </a:ext>
                </a:extLst>
              </a:tr>
              <a:tr h="799142">
                <a:tc>
                  <a:txBody>
                    <a:bodyPr/>
                    <a:lstStyle/>
                    <a:p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Субсидия из бюджета </a:t>
                      </a:r>
                      <a:r>
                        <a:rPr lang="ru-RU" sz="1200" dirty="0" err="1"/>
                        <a:t>Мошковского</a:t>
                      </a:r>
                      <a:r>
                        <a:rPr lang="ru-RU" sz="1200" dirty="0"/>
                        <a:t> района Новосибирской области</a:t>
                      </a:r>
                      <a:r>
                        <a:rPr lang="ru-RU" sz="1200" baseline="0" dirty="0"/>
                        <a:t>  в целях реализации в 2020 году мероприятия муниципальной программы «Развитие и поддержка ТОС в </a:t>
                      </a:r>
                      <a:r>
                        <a:rPr lang="ru-RU" sz="1200" baseline="0" dirty="0" err="1"/>
                        <a:t>Мошковском</a:t>
                      </a:r>
                      <a:r>
                        <a:rPr lang="ru-RU" sz="1200" baseline="0" dirty="0"/>
                        <a:t> районе на 2017-2020 гг.» - Конкурсах на получение муниципального гранта для ТОС в </a:t>
                      </a:r>
                      <a:r>
                        <a:rPr lang="ru-RU" sz="1200" baseline="0" dirty="0" err="1"/>
                        <a:t>Мошковском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райне</a:t>
                      </a:r>
                      <a:r>
                        <a:rPr lang="ru-RU" sz="1200" baseline="0" dirty="0"/>
                        <a:t> на 2018 г</a:t>
                      </a:r>
                      <a:endParaRPr lang="ru-RU" sz="1200" dirty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1051000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359200"/>
                  </a:ext>
                </a:extLst>
              </a:tr>
              <a:tr h="661757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Субсидия министерства региональной политики Новосибирской области в рамках программы «Со мной регион успешнее» первый конкурс. «Со мной </a:t>
                      </a:r>
                      <a:r>
                        <a:rPr lang="ru-RU" sz="1200" dirty="0" err="1"/>
                        <a:t>Мошковский</a:t>
                      </a:r>
                      <a:r>
                        <a:rPr lang="ru-RU" sz="1200" dirty="0"/>
                        <a:t> район успешнее»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500000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4323064"/>
                  </a:ext>
                </a:extLst>
              </a:tr>
              <a:tr h="661757">
                <a:tc>
                  <a:txBody>
                    <a:bodyPr/>
                    <a:lstStyle/>
                    <a:p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Субсидия министерства региональной политики Новосибирской области в рамках программы «Со мной регион успешнее» второй конкурс. «Со мной </a:t>
                      </a:r>
                      <a:r>
                        <a:rPr lang="ru-RU" sz="1200" dirty="0" err="1"/>
                        <a:t>Мошковский</a:t>
                      </a:r>
                      <a:r>
                        <a:rPr lang="ru-RU" sz="1200" dirty="0"/>
                        <a:t> район успешнее»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10000000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4269255"/>
                  </a:ext>
                </a:extLst>
              </a:tr>
              <a:tr h="661757">
                <a:tc>
                  <a:txBody>
                    <a:bodyPr/>
                    <a:lstStyle/>
                    <a:p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Внебюджетный</a:t>
                      </a:r>
                      <a:r>
                        <a:rPr lang="ru-RU" sz="1200" baseline="0" dirty="0"/>
                        <a:t> источник </a:t>
                      </a:r>
                      <a:r>
                        <a:rPr lang="ru-RU" sz="1200" baseline="0" dirty="0" err="1"/>
                        <a:t>софинансирования</a:t>
                      </a:r>
                      <a:r>
                        <a:rPr lang="ru-RU" sz="1200" baseline="0" dirty="0"/>
                        <a:t>, поддержка Депутатов Законодательного собрания Новосибирской области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115000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1056108"/>
                  </a:ext>
                </a:extLst>
              </a:tr>
              <a:tr h="661757">
                <a:tc>
                  <a:txBody>
                    <a:bodyPr/>
                    <a:lstStyle/>
                    <a:p>
                      <a:r>
                        <a:rPr lang="ru-RU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Субсидия из бюджета </a:t>
                      </a:r>
                      <a:r>
                        <a:rPr lang="ru-RU" sz="1200" dirty="0" err="1"/>
                        <a:t>Мошковского</a:t>
                      </a:r>
                      <a:r>
                        <a:rPr lang="ru-RU" sz="1200" dirty="0"/>
                        <a:t> района Новосибирской области по программе поддержки СО НКО </a:t>
                      </a:r>
                      <a:r>
                        <a:rPr lang="ru-RU" sz="1200" dirty="0" err="1"/>
                        <a:t>Мошковского</a:t>
                      </a:r>
                      <a:r>
                        <a:rPr lang="ru-RU" sz="1200" dirty="0"/>
                        <a:t> района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50000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573719"/>
                  </a:ext>
                </a:extLst>
              </a:tr>
              <a:tr h="6617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ИТОГО: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ФИНАНСОВЫЕ СРЕДСТВА ИСПОЛЬЗОВАНЫ ПО ЦЕЛЕВОМУ НАЗНАЧЕНИЮ В ПОЛНОМ ОБЪЕМЕ.</a:t>
                      </a:r>
                    </a:p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2716000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98460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21D9C0-F316-4438-AAE3-207DF387AE45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7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D6C80A-28B7-4859-87BD-5AEA06D7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Планы на 2021 год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1C386C8-CE5D-48F9-BC67-AC8274C1844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28" y="58844"/>
            <a:ext cx="1546167" cy="11305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57D5AFC-414B-4825-95C9-F429DFA586CC}"/>
              </a:ext>
            </a:extLst>
          </p:cNvPr>
          <p:cNvSpPr/>
          <p:nvPr/>
        </p:nvSpPr>
        <p:spPr>
          <a:xfrm>
            <a:off x="1260629" y="1339100"/>
            <a:ext cx="107597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Реализовать Программу «Поддержка  общественных инициатив в поселениях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</a:rPr>
              <a:t>Мошковского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 района через  содействие организации деятельности по формированию территориального общественного самоуправления»;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Оказывать поддержку общественных инициатив через образовательно-консультационную деятельность, а также  через конкурсы общественный стартапов;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Принять участие в региональных конкурсах;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Принять участие в конкурсе Президентских грантов;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Разработать перспективный план по развитию центра добровольчества.</a:t>
            </a:r>
          </a:p>
          <a:p>
            <a:pPr>
              <a:buFont typeface="Wingdings" pitchFamily="2" charset="2"/>
              <a:buChar char="Ø"/>
            </a:pP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5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BE1A75-1BEF-42E4-A4D3-7DA58E18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7" y="624110"/>
            <a:ext cx="9888876" cy="70754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AA5FD6-61D9-471E-9EFF-83F80EA2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391" y="1139214"/>
            <a:ext cx="9791222" cy="4579572"/>
          </a:xfrm>
        </p:spPr>
        <p:txBody>
          <a:bodyPr/>
          <a:lstStyle/>
          <a:p>
            <a:r>
              <a:rPr lang="ru-RU" b="1" dirty="0"/>
              <a:t>Пушкинский дворик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FA813D-EAD8-4A17-AECC-F5AFE4CD98A2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388266-BCCC-4E39-A063-A70B7D62A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47" y="407259"/>
            <a:ext cx="3373016" cy="2155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773A4C-ABA3-4D60-922F-D585D9EC3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36" y="1331650"/>
            <a:ext cx="2121448" cy="2426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673406-14D2-46B9-867C-36E6BAC6D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37" y="1763138"/>
            <a:ext cx="1925921" cy="3184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3A04276-206F-4FB6-9D84-BEC6D691B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27" y="2969567"/>
            <a:ext cx="4990106" cy="2968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2768799-56E9-4097-985E-B85B335867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65" y="3958588"/>
            <a:ext cx="1875614" cy="28134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91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A05A0B-1E5E-4E8D-829D-A7109C91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003" y="624110"/>
            <a:ext cx="8824403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9BFD17-8B27-413D-A1D8-41D1808C9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003" y="1571348"/>
            <a:ext cx="9835609" cy="4339874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Остановка на территории Микрорайона «Светлый».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89660A-5EEA-4817-A67C-9C83C956A5CD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1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220A76-1E1F-4B85-ADC7-74DF54989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51" y="1086137"/>
            <a:ext cx="2355542" cy="1881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CBE3D5-B600-43BB-A07A-60223DED9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71" y="2663300"/>
            <a:ext cx="4941903" cy="3706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05F70F3-9D8A-4291-84BA-28794683A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58" y="3429000"/>
            <a:ext cx="3909134" cy="2931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27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32988"/>
            <a:ext cx="8911687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540189"/>
            <a:ext cx="9499107" cy="478071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Мастерская народных ремесел.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72D5DC-8709-4ED3-913D-691B889C8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99" y="1367160"/>
            <a:ext cx="3948344" cy="26322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BA554E-86CA-41D6-B137-D81FE8EAB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57" y="3573089"/>
            <a:ext cx="2116075" cy="3174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6922603-749A-45A4-B95E-DB24656D9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51" y="2250576"/>
            <a:ext cx="4599954" cy="3067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ABB9C85-BF86-48D2-8663-E35450F60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02" y="4129793"/>
            <a:ext cx="1710069" cy="2565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157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003" y="624110"/>
            <a:ext cx="5814873" cy="743051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367161"/>
            <a:ext cx="10128573" cy="4544061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Открытое пространство для малых территорий: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D109785-0BD2-4034-B98E-AD9F5B034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56" y="224031"/>
            <a:ext cx="1891129" cy="2521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C681DC72-6FBC-48CA-8E26-F8E324F50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26" y="2459608"/>
            <a:ext cx="2281746" cy="304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6AFB344-2668-4888-A624-81E6B16C6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64" y="2962056"/>
            <a:ext cx="3296575" cy="2472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EAD773D-4C48-4425-B36A-DF88B95C2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07" y="1805739"/>
            <a:ext cx="3190043" cy="2392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4DBF45B-BF46-4750-906B-C3452CD5C3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47" y="4294449"/>
            <a:ext cx="1811230" cy="2414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C54C4897-CB77-4E30-8644-B2E486F0C7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0" y="2100801"/>
            <a:ext cx="1713575" cy="2284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B63FED92-9EF9-4B87-B0B4-107F302BEE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08" y="4590509"/>
            <a:ext cx="1562655" cy="2083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76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349" y="624110"/>
            <a:ext cx="5655074" cy="698663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524" y="1339982"/>
            <a:ext cx="10093909" cy="4904999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Отдыхаем вместе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BF7256-46F2-4DC1-AEF2-4B4A42CCC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16" y="152463"/>
            <a:ext cx="2024294" cy="26990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8BDD2C-5366-4CB6-9FEE-A32AEE6F4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95" y="1339982"/>
            <a:ext cx="2948413" cy="3943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BA46F8-2B83-4AFA-92CB-94C252CAA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16" y="2835863"/>
            <a:ext cx="3429092" cy="2934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3C1C763-36BE-46F5-96F9-170A17B1EE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" y="1861182"/>
            <a:ext cx="2566756" cy="3422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D241C31-36FF-4669-9921-D5ECAC17B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9" y="4154750"/>
            <a:ext cx="4771828" cy="24548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761A87D-1C6E-47FF-A07A-090627A37B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93" y="1861182"/>
            <a:ext cx="1585786" cy="2114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3B0800B-AE6C-4B34-BB81-21C1DB246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95" y="4636634"/>
            <a:ext cx="1561911" cy="2089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70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40DCAF-B017-4A3C-9E59-97A5CA606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035" y="624110"/>
            <a:ext cx="9768577" cy="1280890"/>
          </a:xfrm>
        </p:spPr>
        <p:txBody>
          <a:bodyPr/>
          <a:lstStyle/>
          <a:p>
            <a:r>
              <a:rPr lang="ru-RU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НАС: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80D93E-E7D1-4498-A805-65A6D860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8713" y="1419781"/>
            <a:ext cx="10416209" cy="481410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/>
              <a:t>МЕСТНАЯ ОБЩЕСТВЕННАЯ ОРГАНИЗАЦИЯ ПО ПОДДЕРЖКЕ ОБЩЕСТВЕННЫХ ИНИЦИАТИВ</a:t>
            </a:r>
            <a:br>
              <a:rPr lang="ru-RU" sz="3200" dirty="0"/>
            </a:br>
            <a:r>
              <a:rPr lang="ru-RU" sz="3200" dirty="0"/>
              <a:t> «Ресурсный центр </a:t>
            </a:r>
            <a:r>
              <a:rPr lang="ru-RU" sz="3200" dirty="0" err="1"/>
              <a:t>Мошковского</a:t>
            </a:r>
            <a:r>
              <a:rPr lang="ru-RU" sz="3200" dirty="0"/>
              <a:t> района Новосибирской области»</a:t>
            </a:r>
          </a:p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Контактная информация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Адрес юридический: 633131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р.п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. Мошково , ул. Кирова, д.5 Новосибирская область,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Мошковский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район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Адрес фактический: 633131,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р.п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. Мошково. ул. Кирова, д.5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e-mail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Rcmoshk@yandex.ru, http://moshkovo.nso.ru/page/755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Телефон: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(38348)21-612, 8-905-946-39-28, 8-953-864-64-05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63A04A-6CB6-48C5-96D8-BB42423FE74D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14" y="-65003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78314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03" y="624110"/>
            <a:ext cx="5726097" cy="66315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895" y="1484785"/>
            <a:ext cx="10190717" cy="442643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 пруд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31ABB3C-A5E6-40DB-89C1-6BA0FD5B3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33" y="4277354"/>
            <a:ext cx="1751751" cy="2335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D73801-37E9-4629-A0CF-C3029D12E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62" y="1682307"/>
            <a:ext cx="3767091" cy="2825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CF058B-E9FF-44F8-BDC7-0D947CDC5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54" y="3744824"/>
            <a:ext cx="1624799" cy="2166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FE3B12-E435-4444-A40E-8DE15C595C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41" y="1230532"/>
            <a:ext cx="2796651" cy="372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01E17C5-1CA9-4015-90FC-7CA8CA0D7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5407" y="1944210"/>
            <a:ext cx="2823099" cy="2117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B037D70-6705-476C-A406-5A7BB0A57C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6" y="4198027"/>
            <a:ext cx="3133833" cy="2350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1B3C84-2EBD-43ED-AF90-41633BE872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75" y="4194539"/>
            <a:ext cx="3335063" cy="2501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8E676D1-ABAB-4202-82A1-E4FF55F0FE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6" y="1912346"/>
            <a:ext cx="1611891" cy="2149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144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35" y="624110"/>
            <a:ext cx="9808977" cy="64539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50" y="1269507"/>
            <a:ext cx="10172962" cy="464171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Счастливое детство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04E45C-8890-4D7F-876D-3C54FDE0C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30" y="264111"/>
            <a:ext cx="2099966" cy="2010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FDF3FD-E51C-4F72-8F8B-1FC854453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14" y="1695635"/>
            <a:ext cx="1475635" cy="26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A9540F8-8FA9-47C6-8409-6C9433DFE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53" y="2484021"/>
            <a:ext cx="1775719" cy="2367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9A0C66-E5B7-41B4-9296-B11DCCB0A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16" y="1484784"/>
            <a:ext cx="17145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C6F1B5C-6004-4C78-A1F5-5B31B5F8A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75" y="3986061"/>
            <a:ext cx="1246697" cy="2629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07EDAC1-0EE7-4AA7-88FE-D794CC2904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64" y="1269507"/>
            <a:ext cx="1361410" cy="2871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299F9F4-FB66-4768-BEAB-7D9C5E9A8B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27" y="4081806"/>
            <a:ext cx="1244604" cy="26255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6BCC55E-DA82-42ED-B51A-8F441C081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" y="1875748"/>
            <a:ext cx="3020190" cy="3859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803A12-71EE-4DFD-ABB1-65B3E5F98A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69" y="4309480"/>
            <a:ext cx="1571516" cy="2397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4C958A5-6397-4064-98C3-7671E077E1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43481" y="5109725"/>
            <a:ext cx="714037" cy="15062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27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7" y="624110"/>
            <a:ext cx="5797117" cy="654274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550" y="1411550"/>
            <a:ext cx="10093062" cy="449967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Дети против пакетов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65FFFD-A1BE-4870-AB4A-B35A5A6627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49" y="253624"/>
            <a:ext cx="2343704" cy="2462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822D99-09E9-4013-AB0A-556D34596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30" y="2994907"/>
            <a:ext cx="3888420" cy="29163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A6DA1FF-CC4C-44BB-BA80-85D33B41E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71" y="1864311"/>
            <a:ext cx="3545149" cy="2658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5B99BE-F04B-437C-93DE-81A6B46164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62" y="4611703"/>
            <a:ext cx="1598166" cy="2130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D4A779E-277A-4EA8-A2A1-FCCE0643D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7" y="4101484"/>
            <a:ext cx="3414944" cy="2561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6FE9559-C874-4EEB-9889-FDB35922E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6" y="1788850"/>
            <a:ext cx="2994735" cy="2246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00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25" y="624110"/>
            <a:ext cx="9924387" cy="78744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661" y="1540189"/>
            <a:ext cx="10258107" cy="482510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Колодец душа улицы Ленина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6A45A-352F-4C12-97F9-FA8FECD92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18" y="1766656"/>
            <a:ext cx="1482841" cy="3084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592196-4CD0-4214-BFC0-ED0AD2FF4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37" y="1200705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76FA04-0912-4B0E-8D07-F0AFAB069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40" y="2246051"/>
            <a:ext cx="2673288" cy="3564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5F36FF-C79A-46D9-A9E1-4F0BE7842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8" y="2383654"/>
            <a:ext cx="2466883" cy="3289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39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662" y="1538709"/>
            <a:ext cx="8915400" cy="3780581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Музей с.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Дубровино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61F5739-5D8C-4441-9ED1-B11256355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34" y="1785644"/>
            <a:ext cx="2272868" cy="3030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669D30-485B-4E06-BC72-B59A7A6C9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73" y="1264555"/>
            <a:ext cx="4480264" cy="3360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0E6222-3223-40A3-8603-9D6C73BE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7" y="3728621"/>
            <a:ext cx="2207211" cy="2942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848A3E-FFDB-4976-8B8B-37C43E149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47" y="4030467"/>
            <a:ext cx="3580660" cy="2685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E73100A-0A83-4A41-8296-28509CEF1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856" y="2067881"/>
            <a:ext cx="2662048" cy="1996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78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571" y="624110"/>
            <a:ext cx="9884042" cy="860674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0" y="1256232"/>
            <a:ext cx="10574527" cy="380232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Детские и спортивные площадки установленные в рамках проектов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C92C35-7042-43E0-8D5A-D448C2F7B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01" y="1645531"/>
            <a:ext cx="3217122" cy="2783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50F0D7-55AF-44DF-82F1-5039B8D3D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09" y="4429235"/>
            <a:ext cx="3084213" cy="2313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7262C3B-E99C-4211-88B8-5FB18AE39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81" y="1635218"/>
            <a:ext cx="2405770" cy="320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6C271-0F22-4F76-BE80-6FECA6679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78" y="4994661"/>
            <a:ext cx="1364621" cy="18194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C8C6DE4-098E-42AE-8951-F8B0A09CC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68" y="5187504"/>
            <a:ext cx="2760300" cy="1552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9DF518A-8418-4081-A121-68310753E4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71" y="4429235"/>
            <a:ext cx="1571908" cy="20958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1996A02-4DE2-40FC-A2A6-72B281F136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9" y="2215257"/>
            <a:ext cx="3527021" cy="19867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81CDC1D-F9F4-48F4-ABC2-5409C5F83A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66" y="1829377"/>
            <a:ext cx="1992029" cy="2656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1644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003" y="624110"/>
            <a:ext cx="5726096" cy="680907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Наши лучшие проекты: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FABC46-D127-44F2-98EF-AAFBBE5F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582" y="1484784"/>
            <a:ext cx="10620761" cy="377762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Лучшие проекты по установке памятников и созданию мемориальных комплексов</a:t>
            </a: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B27B3C-CD55-4B7C-B3D0-ED87B5985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082636" y="2012999"/>
            <a:ext cx="2550851" cy="19131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2BC49ED-D550-463F-8C42-D9DC9809F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0227" y="2355829"/>
            <a:ext cx="2994980" cy="2246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D25900B-4D78-41AC-8210-41B07CA40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94" y="4296798"/>
            <a:ext cx="2873440" cy="21528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E1A4723-0670-422F-9245-E788231BB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41" y="1933667"/>
            <a:ext cx="3433699" cy="34395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0F7FA18-18E0-4875-91C7-BCC6D734A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38" y="4936166"/>
            <a:ext cx="1328722" cy="1773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1D3F712-C534-4E28-BFC0-515076EA21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3" y="5052240"/>
            <a:ext cx="3530534" cy="1621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356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56D2C6-FACF-4FB0-8AA4-F00842A8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15" y="624110"/>
            <a:ext cx="9879998" cy="66315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Работа с населением: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776DD94-59CF-41BD-8AFA-CE9202519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1" y="1647493"/>
            <a:ext cx="1872881" cy="1404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44A8D2-6143-45CF-BB57-E05A47569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1" y="212316"/>
            <a:ext cx="2515340" cy="1886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C3BB3C-6272-40AD-8001-9186FC4CC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66" y="1795348"/>
            <a:ext cx="3770420" cy="25136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D9EA83C-FD3A-41C5-B7FF-2F2B36D6CA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80" y="2034058"/>
            <a:ext cx="1527144" cy="2036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95E984C-3F0A-448B-BCBC-0B29CE0727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79" y="2285398"/>
            <a:ext cx="3393003" cy="2544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F75E99-36E5-48C5-A4BE-D3515F08D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96" y="5029275"/>
            <a:ext cx="3195028" cy="1550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FDDF65-9F0D-41AE-8D55-13EB542513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65" y="5156063"/>
            <a:ext cx="3195028" cy="15500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0D387CD-CB3F-47F4-9ECC-28383858BA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42" y="4723233"/>
            <a:ext cx="2337787" cy="1753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DF96A72-B8D4-40A8-ACD8-142549C7BF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5" y="3601043"/>
            <a:ext cx="2257887" cy="16934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9135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603A993-E481-4874-9A0F-C0B2E95D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80" y="632987"/>
            <a:ext cx="8487052" cy="5483727"/>
          </a:xfrm>
        </p:spPr>
        <p:txBody>
          <a:bodyPr>
            <a:noAutofit/>
          </a:bodyPr>
          <a:lstStyle/>
          <a:p>
            <a:pPr algn="ctr"/>
            <a:r>
              <a:rPr lang="ru-RU" sz="9600" dirty="0">
                <a:solidFill>
                  <a:schemeClr val="accent1">
                    <a:lumMod val="75000"/>
                  </a:schemeClr>
                </a:solidFill>
              </a:rPr>
              <a:t>Спасибо </a:t>
            </a:r>
            <a:br>
              <a:rPr lang="ru-RU" sz="9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9600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br>
              <a:rPr lang="ru-RU" sz="9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9600" dirty="0">
                <a:solidFill>
                  <a:schemeClr val="accent1">
                    <a:lumMod val="75000"/>
                  </a:schemeClr>
                </a:solidFill>
              </a:rPr>
              <a:t>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736A23-9BD7-4D88-B530-BEBDE320E61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62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8492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54D9B7-6DAD-4B77-822A-E4DD579A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7" y="624110"/>
            <a:ext cx="9755325" cy="1280890"/>
          </a:xfrm>
        </p:spPr>
        <p:txBody>
          <a:bodyPr/>
          <a:lstStyle/>
          <a:p>
            <a:r>
              <a:rPr lang="ru-RU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НАС: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3505675-F9C7-46FA-95A7-1C92DFCC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2" y="1484243"/>
            <a:ext cx="9848090" cy="4426979"/>
          </a:xfrm>
        </p:spPr>
        <p:txBody>
          <a:bodyPr/>
          <a:lstStyle/>
          <a:p>
            <a:pPr marL="0" indent="0" algn="ctr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Население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Мошковского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района составляет 41600 граждан разных категорий.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Мы осуществляем поддержку НКО, ТОС и инициативных групп граждан на территории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Мошковского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 района Новосибирской области.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На территории района  -  14 некоммерческих общественных организаций, 36 территориальных общественных самоуправлений.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0F2FFD-A858-44C0-9D82-5F79F8DF9059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-118282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705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83CD1C-F330-47B2-B656-DDE2549A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531" y="624110"/>
            <a:ext cx="9795082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НАША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МИССИЯ: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A2947112-F018-41C9-96F0-5A38BBA97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2147" y="136247"/>
            <a:ext cx="4591025" cy="3412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836127-7C40-4A9B-AB07-C2B0A92E9C2C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18" y="-118282"/>
            <a:ext cx="2016225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50F92E-9A19-48E8-8DD3-22EB020F87D5}"/>
              </a:ext>
            </a:extLst>
          </p:cNvPr>
          <p:cNvSpPr txBox="1"/>
          <p:nvPr/>
        </p:nvSpPr>
        <p:spPr>
          <a:xfrm>
            <a:off x="6421342" y="28889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81FEC70-7C9F-4867-B484-DA19B1410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78" y="1587911"/>
            <a:ext cx="3443005" cy="16703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16CDB1-0BB7-4D81-8A3B-799C0992B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038" y="3672025"/>
            <a:ext cx="3409304" cy="2599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40B0F54-DB0C-4E1B-9505-60632547F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0" y="4537854"/>
            <a:ext cx="2678244" cy="205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B3FECF3-02E6-458A-9E34-1B2627FDC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9" y="1446534"/>
            <a:ext cx="2662075" cy="2884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4CE06D9-EEE0-4AAE-9185-84CEB84A0C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74" y="4019592"/>
            <a:ext cx="2089136" cy="1484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45613B3-A91F-4B7D-9385-1476005E5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2" y="4964393"/>
            <a:ext cx="1711008" cy="1583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1E4F95ED-1F0D-41A8-A4B4-BF604F74B2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204" y="4964394"/>
            <a:ext cx="1271452" cy="1583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8510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50B65E-1440-47E9-90AC-86D25E37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1" y="569844"/>
            <a:ext cx="9755326" cy="543339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Наша цель: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60EDF4-5FDD-4501-9BF1-67C44CAAE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496" y="1364974"/>
            <a:ext cx="10007116" cy="4546248"/>
          </a:xfrm>
        </p:spPr>
        <p:txBody>
          <a:bodyPr/>
          <a:lstStyle/>
          <a:p>
            <a:r>
              <a:rPr lang="ru-RU" sz="4000" b="1" dirty="0"/>
              <a:t>Вовлечение жителей </a:t>
            </a:r>
            <a:r>
              <a:rPr lang="ru-RU" sz="4000" b="1" dirty="0" err="1"/>
              <a:t>Мошковского</a:t>
            </a:r>
            <a:r>
              <a:rPr lang="ru-RU" sz="4000" b="1" dirty="0"/>
              <a:t> района в процесс развития территорий, активизация их деятельности через поддержку и взаимодействие некоммерческих организаций, органов власти   для улучшения качества жизни.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373015-E2FD-4473-B08F-CC788E1AE9DD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14" y="0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1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46C633-B2F8-47F9-AFD5-B0D1CFB4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765" y="624110"/>
            <a:ext cx="5976731" cy="1280890"/>
          </a:xfrm>
        </p:spPr>
        <p:txBody>
          <a:bodyPr/>
          <a:lstStyle/>
          <a:p>
            <a:r>
              <a:rPr lang="ru-RU" b="1" cap="all" dirty="0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ПРИОРИТЕТНЫЕ  ЗАДАЧИ: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F8857E-9A36-4177-A5BC-035345206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765" y="1502567"/>
            <a:ext cx="9887847" cy="5133755"/>
          </a:xfrm>
        </p:spPr>
        <p:txBody>
          <a:bodyPr/>
          <a:lstStyle/>
          <a:p>
            <a:pPr algn="just"/>
            <a:r>
              <a:rPr lang="ru-RU" sz="2400" b="1" dirty="0"/>
              <a:t>Совершенствовать механизмы взаимодействия общественных организаций с законодательной, исполнительной властью через проведение информационных встреч и конференций;</a:t>
            </a:r>
          </a:p>
          <a:p>
            <a:pPr algn="just"/>
            <a:r>
              <a:rPr lang="ru-RU" sz="2400" b="1" dirty="0"/>
              <a:t>Оказывать информационную, юридическую, методическую помощь в подготовке и организации социально значимых проектов, акций и конкурсов;</a:t>
            </a:r>
          </a:p>
          <a:p>
            <a:pPr algn="just"/>
            <a:r>
              <a:rPr lang="ru-RU" sz="2400" b="1" dirty="0"/>
              <a:t>Распространять положительный опыт участия общественных объединений и инициативных групп граждан района в социально значимых акциях и конкурсах.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3484BF-BE08-40C2-A6F7-BE3C8A772DDF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4" descr="d42fbfc7bfcc6633e520d6e1faa7.png">
            <a:extLst>
              <a:ext uri="{FF2B5EF4-FFF2-40B4-BE49-F238E27FC236}">
                <a16:creationId xmlns:a16="http://schemas.microsoft.com/office/drawing/2014/main" xmlns="" id="{69138DD8-FBF0-4AA6-B1E0-334D59304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672" y="221679"/>
            <a:ext cx="3071816" cy="126310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01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B253F-51DF-4639-9874-2ED8A1E4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017" y="624110"/>
            <a:ext cx="9874595" cy="1280890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НАПРАВЛЕНИЯ ДЕЯТЕЛЬНОСТИ: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9F2C661-E894-4D42-AAA3-173FF78AE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287" y="1366501"/>
            <a:ext cx="9874595" cy="5392107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ru-RU" sz="2800" b="1" dirty="0"/>
              <a:t>Организация мероприятий, направленных на развитие общественных инициатив;</a:t>
            </a:r>
          </a:p>
          <a:p>
            <a:pPr marL="0" indent="0"/>
            <a:r>
              <a:rPr lang="ru-RU" sz="2800" b="1" dirty="0"/>
              <a:t> Социальное консультирование;</a:t>
            </a:r>
          </a:p>
          <a:p>
            <a:pPr marL="0" indent="0"/>
            <a:r>
              <a:rPr lang="ru-RU" sz="2800" b="1" dirty="0"/>
              <a:t> Распространение информации и осуществление просветительской деятельности;</a:t>
            </a:r>
          </a:p>
          <a:p>
            <a:pPr marL="0" indent="0"/>
            <a:r>
              <a:rPr lang="ru-RU" sz="2800" b="1" dirty="0"/>
              <a:t> Тренинги и консультации по социальному проектированию для НКО и инициативных граждан </a:t>
            </a:r>
            <a:r>
              <a:rPr lang="ru-RU" sz="2800" b="1" dirty="0" err="1"/>
              <a:t>Мошковского</a:t>
            </a:r>
            <a:r>
              <a:rPr lang="ru-RU" sz="2800" b="1" dirty="0"/>
              <a:t> района; </a:t>
            </a:r>
          </a:p>
          <a:p>
            <a:pPr marL="0" indent="0"/>
            <a:r>
              <a:rPr lang="ru-RU" sz="2800" b="1" dirty="0"/>
              <a:t>Консультационное сопровождение создания НКО и ТОС;</a:t>
            </a:r>
          </a:p>
          <a:p>
            <a:pPr marL="0" indent="0"/>
            <a:r>
              <a:rPr lang="ru-RU" sz="2800" b="1" dirty="0"/>
              <a:t> Развитие и поддержка добровольческих инициатив.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B7DA4F-BAA6-49BF-9F67-F860DB0D7CA1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-118282"/>
            <a:ext cx="2016225" cy="1484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9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ADCEA4-E029-467D-A79D-3E0F7D697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3" y="624110"/>
            <a:ext cx="9848090" cy="1280890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br>
              <a:rPr lang="ru-RU" sz="3200" b="1" cap="all" dirty="0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МОО РЦ </a:t>
            </a:r>
            <a:r>
              <a:rPr lang="ru-RU" sz="3200" b="1" cap="all" dirty="0" err="1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Мошковского</a:t>
            </a:r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rPr>
              <a:t> района НСО 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6BD1AF-0842-4BE1-AFC7-123C9ED83EBB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99" y="-78255"/>
            <a:ext cx="2016225" cy="14847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Объект 9">
            <a:extLst>
              <a:ext uri="{FF2B5EF4-FFF2-40B4-BE49-F238E27FC236}">
                <a16:creationId xmlns:a16="http://schemas.microsoft.com/office/drawing/2014/main" xmlns="" id="{37753B13-CFC7-4817-BCC9-5C1DB903FC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2937416"/>
              </p:ext>
            </p:extLst>
          </p:nvPr>
        </p:nvGraphicFramePr>
        <p:xfrm>
          <a:off x="1377950" y="1736725"/>
          <a:ext cx="10126663" cy="481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63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87071E-11D5-4EB8-AF04-74F87732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018" y="624110"/>
            <a:ext cx="9409044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Руководитель и учредители организации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FD552E66-69EE-43B1-AE44-1B84244D5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91" y="1211006"/>
            <a:ext cx="2891882" cy="3855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054549-BF75-4F4A-838B-EE1E309A61C6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05" y="0"/>
            <a:ext cx="2016225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D5A4D9-CE6D-4909-B885-B10E11CC4610}"/>
              </a:ext>
            </a:extLst>
          </p:cNvPr>
          <p:cNvSpPr txBox="1"/>
          <p:nvPr/>
        </p:nvSpPr>
        <p:spPr>
          <a:xfrm>
            <a:off x="1378227" y="5066849"/>
            <a:ext cx="3829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Батурина Анастасия Владимировна</a:t>
            </a:r>
          </a:p>
        </p:txBody>
      </p:sp>
      <p:pic>
        <p:nvPicPr>
          <p:cNvPr id="9" name="Объект 9">
            <a:extLst>
              <a:ext uri="{FF2B5EF4-FFF2-40B4-BE49-F238E27FC236}">
                <a16:creationId xmlns:a16="http://schemas.microsoft.com/office/drawing/2014/main" xmlns="" id="{F0A9DC3B-0D4A-40D4-B751-38E3E805E89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r="6214"/>
          <a:stretch/>
        </p:blipFill>
        <p:spPr>
          <a:xfrm>
            <a:off x="4897997" y="1280173"/>
            <a:ext cx="2626331" cy="2443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A60E75-E772-411A-8DE8-87C7D5241EF9}"/>
              </a:ext>
            </a:extLst>
          </p:cNvPr>
          <p:cNvSpPr txBox="1"/>
          <p:nvPr/>
        </p:nvSpPr>
        <p:spPr>
          <a:xfrm>
            <a:off x="5208105" y="3856382"/>
            <a:ext cx="218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Родина Галина Александровна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C77B075-6FD0-4A9B-BE96-FBA38D6723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15454" r="22687" b="40119"/>
          <a:stretch/>
        </p:blipFill>
        <p:spPr>
          <a:xfrm>
            <a:off x="7754652" y="1211006"/>
            <a:ext cx="2761457" cy="3466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A36547-CE93-4E16-9904-43079140A0DE}"/>
              </a:ext>
            </a:extLst>
          </p:cNvPr>
          <p:cNvSpPr txBox="1"/>
          <p:nvPr/>
        </p:nvSpPr>
        <p:spPr>
          <a:xfrm>
            <a:off x="7928542" y="4894077"/>
            <a:ext cx="2587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Давыденко Алексей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Иванович</a:t>
            </a:r>
          </a:p>
        </p:txBody>
      </p:sp>
    </p:spTree>
    <p:extLst>
      <p:ext uri="{BB962C8B-B14F-4D97-AF65-F5344CB8AC3E}">
        <p14:creationId xmlns:p14="http://schemas.microsoft.com/office/powerpoint/2010/main" val="1629612549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343</TotalTime>
  <Words>692</Words>
  <Application>Microsoft Office PowerPoint</Application>
  <PresentationFormat>Широкоэкранный</PresentationFormat>
  <Paragraphs>120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Century Gothic</vt:lpstr>
      <vt:lpstr>Wingdings</vt:lpstr>
      <vt:lpstr>Wingdings 3</vt:lpstr>
      <vt:lpstr>Легкий дым</vt:lpstr>
      <vt:lpstr>   Местная общественная   организация  по поддержке общественных инициатив       «Ресурсный центр Мошковского района Новосибирской области»     </vt:lpstr>
      <vt:lpstr>О НАС:</vt:lpstr>
      <vt:lpstr>О НАС:</vt:lpstr>
      <vt:lpstr>НАША МИССИЯ: </vt:lpstr>
      <vt:lpstr>Наша цель:</vt:lpstr>
      <vt:lpstr>ПРИОРИТЕТНЫЕ  ЗАДАЧИ:</vt:lpstr>
      <vt:lpstr>НАПРАВЛЕНИЯ ДЕЯТЕЛЬНОСТИ:</vt:lpstr>
      <vt:lpstr>Структура  МОО РЦ Мошковского района НСО </vt:lpstr>
      <vt:lpstr>Руководитель и учредители организации</vt:lpstr>
      <vt:lpstr> Мероприятия:</vt:lpstr>
      <vt:lpstr>Результаты:</vt:lpstr>
      <vt:lpstr>Ресурсы: </vt:lpstr>
      <vt:lpstr>Финансы  организации в 2020 году</vt:lpstr>
      <vt:lpstr>Планы на 2021 год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Наши лучшие проекты:</vt:lpstr>
      <vt:lpstr>Работа с населением:</vt:lpstr>
      <vt:lpstr>Спасибо  за 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Местная общественная   организация  по поддержке общественных инициатив       «Ресурсный центр Мошковского района Новосибирской области»</dc:title>
  <dc:creator>User</dc:creator>
  <cp:lastModifiedBy>Hp</cp:lastModifiedBy>
  <cp:revision>30</cp:revision>
  <dcterms:created xsi:type="dcterms:W3CDTF">2021-03-02T05:25:49Z</dcterms:created>
  <dcterms:modified xsi:type="dcterms:W3CDTF">2021-03-03T03:53:00Z</dcterms:modified>
</cp:coreProperties>
</file>