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84" y="-3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AAFEE-6DD2-49FC-884F-E2D05AE39E24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E10E0-A470-441B-8524-C31CA379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7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112" y="2963334"/>
            <a:ext cx="6312279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112" y="4609635"/>
            <a:ext cx="6312279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5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1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79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98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5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8" y="609600"/>
            <a:ext cx="7378702" cy="7762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3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1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6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2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398" y="642936"/>
            <a:ext cx="6795498" cy="776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8" y="1536700"/>
            <a:ext cx="8750301" cy="479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896" y="6468401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4731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8966200" y="6406489"/>
            <a:ext cx="444499" cy="4444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5381" y="6444589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70C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455896" y="334169"/>
            <a:ext cx="2313784" cy="10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112" y="3620156"/>
            <a:ext cx="6312279" cy="1646302"/>
          </a:xfrm>
        </p:spPr>
        <p:txBody>
          <a:bodyPr anchor="ctr"/>
          <a:lstStyle/>
          <a:p>
            <a:r>
              <a:rPr lang="ru-RU" sz="4000" dirty="0" smtClean="0"/>
              <a:t>Инструкции </a:t>
            </a:r>
            <a:br>
              <a:rPr lang="ru-RU" sz="4000" dirty="0" smtClean="0"/>
            </a:br>
            <a:r>
              <a:rPr lang="ru-RU" sz="4000" dirty="0" smtClean="0"/>
              <a:t>для рабочих групп регионального этапа ВКС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111" y="6297769"/>
            <a:ext cx="6312279" cy="413317"/>
          </a:xfrm>
        </p:spPr>
        <p:txBody>
          <a:bodyPr/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0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5381" y="6444589"/>
            <a:ext cx="555358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887" y="959185"/>
            <a:ext cx="9398001" cy="5326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Рабочая группа регионального этапа ВКС</a:t>
            </a:r>
          </a:p>
          <a:p>
            <a:pPr>
              <a:buNone/>
            </a:pPr>
            <a:r>
              <a:rPr lang="ru-RU" sz="2400" dirty="0" smtClean="0"/>
              <a:t>размещает  на странице ВКС на сайте </a:t>
            </a:r>
            <a:r>
              <a:rPr lang="ru-RU" sz="2400" dirty="0" err="1" smtClean="0"/>
              <a:t>АПКиППРО</a:t>
            </a:r>
            <a:r>
              <a:rPr lang="ru-RU" sz="2400" dirty="0" smtClean="0"/>
              <a:t>:</a:t>
            </a:r>
          </a:p>
          <a:p>
            <a:r>
              <a:rPr lang="ru-RU" sz="2400" dirty="0" smtClean="0">
                <a:solidFill>
                  <a:srgbClr val="0066FF"/>
                </a:solidFill>
              </a:rPr>
              <a:t>Отчет об организации и проведении регионального этапа ВКС;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66FF"/>
                </a:solidFill>
              </a:rPr>
              <a:t>Отчет по количественным показателям ВКС в субъекте РФ.</a:t>
            </a:r>
            <a:endParaRPr lang="ru-RU" sz="2400" dirty="0">
              <a:solidFill>
                <a:srgbClr val="0066F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2390" y="291966"/>
            <a:ext cx="7378702" cy="77629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С 15 октября по 25 октября 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60" y="128338"/>
            <a:ext cx="7378702" cy="77629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66FF"/>
                </a:solidFill>
              </a:rPr>
              <a:t>Отчет об организации и проведении регионального этапа ВКС: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512" y="1324944"/>
            <a:ext cx="9455754" cy="47904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Положение о проведении регионального этапа ВКС;</a:t>
            </a:r>
          </a:p>
          <a:p>
            <a:r>
              <a:rPr lang="ru-RU" dirty="0" smtClean="0"/>
              <a:t>Информационные письма о подготовке и проведении ВКС для целевой аудитории;</a:t>
            </a:r>
          </a:p>
          <a:p>
            <a:r>
              <a:rPr lang="ru-RU" dirty="0" smtClean="0"/>
              <a:t>Список тематических направлений, выбранных для проведения ВКС в субъекте РФ; </a:t>
            </a:r>
          </a:p>
          <a:p>
            <a:r>
              <a:rPr lang="ru-RU" dirty="0" smtClean="0"/>
              <a:t>Программа проведения 1,2 и 3 этапов ВКС в субъекте РФ;</a:t>
            </a:r>
          </a:p>
          <a:p>
            <a:r>
              <a:rPr lang="ru-RU" dirty="0" smtClean="0"/>
              <a:t>Состав жюри регионального этапа ВКС;</a:t>
            </a:r>
          </a:p>
          <a:p>
            <a:r>
              <a:rPr lang="ru-RU" dirty="0" smtClean="0"/>
              <a:t>Протокол оценивания работ участников регионального этапа ВКС</a:t>
            </a:r>
            <a:r>
              <a:rPr lang="ru-RU" dirty="0" smtClean="0">
                <a:solidFill>
                  <a:srgbClr val="0066FF"/>
                </a:solidFill>
              </a:rPr>
              <a:t>*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Рейтинговые списки участников регионального этапа ВКС по возрастным группам</a:t>
            </a:r>
            <a:r>
              <a:rPr lang="ru-RU" dirty="0" smtClean="0">
                <a:solidFill>
                  <a:srgbClr val="0066FF"/>
                </a:solidFill>
              </a:rPr>
              <a:t>*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Сопроводительный лист передачи работ-победителей регионального этапа на федеральный этап ВКС</a:t>
            </a:r>
            <a:r>
              <a:rPr lang="ru-RU" dirty="0" smtClean="0">
                <a:solidFill>
                  <a:srgbClr val="0066FF"/>
                </a:solidFill>
              </a:rPr>
              <a:t>*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Краткий отчет о проведении регионального этапа Конкурса (не более 2-х стр.);</a:t>
            </a:r>
          </a:p>
          <a:p>
            <a:r>
              <a:rPr lang="ru-RU" dirty="0" smtClean="0"/>
              <a:t>Описание церемонии награждения победителей регионального этапа ВКС (не более 1 стр.);</a:t>
            </a:r>
          </a:p>
          <a:p>
            <a:r>
              <a:rPr lang="ru-RU" dirty="0" smtClean="0"/>
              <a:t>Список СМИ, освещавших мероприятия ВКС в субъекте РФ;</a:t>
            </a:r>
          </a:p>
          <a:p>
            <a:r>
              <a:rPr lang="ru-RU" dirty="0" smtClean="0"/>
              <a:t>Ссылка на сайт организации, на котором размещалась информация о региональном этапе ВКС.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57" y="5986914"/>
            <a:ext cx="95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FF"/>
                </a:solidFill>
              </a:rPr>
              <a:t>* </a:t>
            </a:r>
            <a:r>
              <a:rPr lang="ru-RU" sz="1000" dirty="0" smtClean="0">
                <a:solidFill>
                  <a:srgbClr val="0066FF"/>
                </a:solidFill>
              </a:rPr>
              <a:t>Организационно-техническая документация для проведения ВКС: </a:t>
            </a:r>
            <a:r>
              <a:rPr lang="az-Latn-AZ" sz="1000" dirty="0" smtClean="0"/>
              <a:t>http://www.apkpro.ru/175.html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31205" y="463261"/>
          <a:ext cx="4908837" cy="4410688"/>
        </p:xfrm>
        <a:graphic>
          <a:graphicData uri="http://schemas.openxmlformats.org/drawingml/2006/table">
            <a:tbl>
              <a:tblPr/>
              <a:tblGrid>
                <a:gridCol w="1255677"/>
                <a:gridCol w="763255"/>
                <a:gridCol w="926370"/>
                <a:gridCol w="890977"/>
                <a:gridCol w="1072558"/>
              </a:tblGrid>
              <a:tr h="198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4-5 классы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Ф.И.О. </a:t>
                      </a:r>
                      <a:endParaRPr lang="ru-RU" sz="11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член жюри №1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6-7 классы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          Оценка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Ф.И.О. </a:t>
                      </a:r>
                      <a:endParaRPr lang="ru-RU" sz="11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8-9 классы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          Оценка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Ф.И.О. </a:t>
                      </a:r>
                      <a:endParaRPr lang="ru-RU" sz="11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10-11 классы,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обучающиеся организаций среднего профессионального образования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          Оценка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Ф.И.О. </a:t>
                      </a:r>
                      <a:endParaRPr lang="ru-RU" sz="11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член жюри №3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8" marR="5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483318" y="712268"/>
            <a:ext cx="1183907" cy="6448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1820" y="-33010"/>
            <a:ext cx="9322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оценивания работы участника регионального этапа Всероссийского конкурса сочинений 2015 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94822" y="5031148"/>
            <a:ext cx="471635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Жюри:                 ___________________ /____________________________/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подпись                                                 расшифровка подписи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Жюри:  №1     ___________________ /____________________________/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подпись                                                расшифровка подписи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№2       ___________________ /____________________________/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подпись                                                 расшифровка подписи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№3     ___________________ /____________________________/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подпись                                                 расшифровка подписи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(печать)                   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2472088" y="1721317"/>
            <a:ext cx="1183907" cy="6448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462464" y="2799346"/>
            <a:ext cx="1183907" cy="6448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481713" y="4069881"/>
            <a:ext cx="1183907" cy="6448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0772" y="404256"/>
          <a:ext cx="6651056" cy="5226074"/>
        </p:xfrm>
        <a:graphic>
          <a:graphicData uri="http://schemas.openxmlformats.org/drawingml/2006/table">
            <a:tbl>
              <a:tblPr/>
              <a:tblGrid>
                <a:gridCol w="466985"/>
                <a:gridCol w="1760226"/>
                <a:gridCol w="1738684"/>
                <a:gridCol w="1591361"/>
                <a:gridCol w="1093800"/>
              </a:tblGrid>
              <a:tr h="8710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ФИО участника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ОО /МО/субъект РФ (для 2, 3 и 4 этапов)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Тема сочинения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Итоговый балл (в порядке убывания)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4 – 5 класс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6 – 7 класс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8 – 9 класс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0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10 –11 класс и обучающиеся образовательных организаций среднего профессионального образования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63787"/>
            <a:ext cx="9313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Образец составления рейтингового списка по итогам проведения 1,2,3,4 этапов Всероссийского конкурса сочинений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1894" y="5753848"/>
            <a:ext cx="7324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Председатель жюри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регионального этапа Конкурса       ________________ …….__________________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подпись                                   расшифровка подписи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Председатель рабочей группы 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регионального этапа Конкурса      ________________ …….__________________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подпись                                   расшифровка подписи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75705" y="1906403"/>
          <a:ext cx="6077585" cy="3314700"/>
        </p:xfrm>
        <a:graphic>
          <a:graphicData uri="http://schemas.openxmlformats.org/drawingml/2006/table">
            <a:tbl>
              <a:tblPr/>
              <a:tblGrid>
                <a:gridCol w="2035175"/>
                <a:gridCol w="3042920"/>
                <a:gridCol w="99949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ФИО участника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Тема сочинения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Итоговый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 – 5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 – 7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 – 9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 –11 класс и обучающиеся образовательных организаций среднего профессионального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4004" y="194658"/>
            <a:ext cx="961563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Сопроводительный лист передачи работ-победителей регионального этапа Всероссийского конкурса сочинений на федеральный этап Конкурса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Наименование (полное) субъекта РФ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1381" y="5288090"/>
            <a:ext cx="7324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Председатель жюри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регионального этапа Конкурса       ________________ …….__________________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подпись                                   расшифровка подписи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Председатель рабочей группы 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регионального этапа Конкурса      ________________ …….__________________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подпись                                   расшифровка подписи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185" y="0"/>
            <a:ext cx="945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FF"/>
                </a:solidFill>
              </a:rPr>
              <a:t>Отчет по количественным показателям ВКС в субъекте РФ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2506" y="942821"/>
          <a:ext cx="9375005" cy="4798220"/>
        </p:xfrm>
        <a:graphic>
          <a:graphicData uri="http://schemas.openxmlformats.org/drawingml/2006/table">
            <a:tbl>
              <a:tblPr/>
              <a:tblGrid>
                <a:gridCol w="7170912"/>
                <a:gridCol w="2204093"/>
              </a:tblGrid>
              <a:tr h="381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 dirty="0">
                        <a:solidFill>
                          <a:srgbClr val="0066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200" dirty="0">
                        <a:solidFill>
                          <a:srgbClr val="0066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организации начального, основного и среднего уровней общего образования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субъекте РФ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приняли участие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ВКС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районы и городские округа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субъекте РФ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приняли участие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ВКС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в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субъекте РФ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4-5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6-7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8-9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10-11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с ОВЗ*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образовательных организаций системы СПО</a:t>
                      </a:r>
                      <a:endParaRPr lang="ru-RU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приняли участие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4-5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6-7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8-9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10-11 классов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с ОВЗ*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 образовательных организаций системы СПО</a:t>
                      </a:r>
                      <a:endParaRPr lang="ru-RU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57" marR="65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131" y="5755907"/>
            <a:ext cx="9355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800" dirty="0" smtClean="0"/>
              <a:t>с нарушениями зрения (слепые и слабовидящие); с нарушениями слуха (дети, прошедшие </a:t>
            </a:r>
            <a:r>
              <a:rPr lang="ru-RU" sz="800" dirty="0" err="1" smtClean="0"/>
              <a:t>кохлеарную</a:t>
            </a:r>
            <a:r>
              <a:rPr lang="ru-RU" sz="800" dirty="0" smtClean="0"/>
              <a:t> имплантацию, </a:t>
            </a:r>
          </a:p>
          <a:p>
            <a:r>
              <a:rPr lang="ru-RU" sz="800" dirty="0" smtClean="0"/>
              <a:t>слабослышащие, глухие и позднооглохшие); с нарушениями опорно-двигательного аппарата (НОДА); с расстройствами </a:t>
            </a:r>
            <a:r>
              <a:rPr lang="ru-RU" sz="800" dirty="0" err="1" smtClean="0"/>
              <a:t>аутистического</a:t>
            </a:r>
            <a:r>
              <a:rPr lang="ru-RU" sz="800" dirty="0" smtClean="0"/>
              <a:t> спектра (РАС)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286" y="327699"/>
          <a:ext cx="6979536" cy="3154680"/>
        </p:xfrm>
        <a:graphic>
          <a:graphicData uri="http://schemas.openxmlformats.org/drawingml/2006/table">
            <a:tbl>
              <a:tblPr/>
              <a:tblGrid>
                <a:gridCol w="5477995"/>
                <a:gridCol w="150154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200" b="1" dirty="0">
                        <a:solidFill>
                          <a:srgbClr val="0066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100" b="1" dirty="0">
                        <a:solidFill>
                          <a:srgbClr val="0066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Выбор тематического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 участниками регионального этапа ВКС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1. Писатели-юбиляры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2015 года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2. Литературные произведения-юбиляры 2015 года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3. 70-летие Победы в Великой Отечественной войне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4. История российского предпринимательства в культурно-историческом контексте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Выбор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жанра участниками регионального этапа ВКС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рассказ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сказка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письмо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заочная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экскурсия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очерк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слово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эссе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681</Words>
  <Application>Microsoft Office PowerPoint</Application>
  <PresentationFormat>Лист A4 (210x297 мм)</PresentationFormat>
  <Paragraphs>157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Инструкции  для рабочих групп регионального этапа ВКС</vt:lpstr>
      <vt:lpstr>С 15 октября по 25 октября 2015 г.</vt:lpstr>
      <vt:lpstr>Отчет об организации и проведении регионального этапа ВКС: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Юлиана Гаюн</dc:creator>
  <cp:lastModifiedBy>User</cp:lastModifiedBy>
  <cp:revision>28</cp:revision>
  <dcterms:created xsi:type="dcterms:W3CDTF">2015-04-28T13:00:34Z</dcterms:created>
  <dcterms:modified xsi:type="dcterms:W3CDTF">2015-09-22T02:16:04Z</dcterms:modified>
</cp:coreProperties>
</file>