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Glacial Indifference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96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301822">
            <a:off x="10568083" y="2703467"/>
            <a:ext cx="7904992" cy="4527165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69" r="-110" b="-8174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182343" y="-531452"/>
            <a:ext cx="3202025" cy="30419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5759794" y="6804792"/>
            <a:ext cx="3482144" cy="219375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" y="1267301"/>
            <a:ext cx="10896600" cy="74379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93"/>
              </a:lnSpc>
            </a:pPr>
            <a:r>
              <a:rPr lang="en-US" sz="3600" b="1" dirty="0">
                <a:solidFill>
                  <a:srgbClr val="050707"/>
                </a:solidFill>
                <a:latin typeface="Glacial Indifference"/>
              </a:rPr>
              <a:t>ПОЛОЖЕНИE</a:t>
            </a:r>
          </a:p>
          <a:p>
            <a:pPr algn="ctr">
              <a:lnSpc>
                <a:spcPts val="5793"/>
              </a:lnSpc>
            </a:pPr>
            <a:r>
              <a:rPr lang="en-US" sz="3600" dirty="0">
                <a:solidFill>
                  <a:srgbClr val="050707"/>
                </a:solidFill>
                <a:latin typeface="Glacial Indifference"/>
              </a:rPr>
              <a:t>о </a:t>
            </a:r>
            <a:r>
              <a:rPr lang="en-US" sz="3600" dirty="0" err="1">
                <a:solidFill>
                  <a:srgbClr val="050707"/>
                </a:solidFill>
                <a:latin typeface="Glacial Indifference"/>
              </a:rPr>
              <a:t>конкурсе</a:t>
            </a:r>
            <a:r>
              <a:rPr lang="en-US" sz="36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600" dirty="0" err="1">
                <a:solidFill>
                  <a:srgbClr val="050707"/>
                </a:solidFill>
                <a:latin typeface="Glacial Indifference"/>
              </a:rPr>
              <a:t>общественных</a:t>
            </a:r>
            <a:r>
              <a:rPr lang="en-US" sz="36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600" dirty="0" err="1">
                <a:solidFill>
                  <a:srgbClr val="050707"/>
                </a:solidFill>
                <a:latin typeface="Glacial Indifference"/>
              </a:rPr>
              <a:t>стартапов</a:t>
            </a:r>
            <a:endParaRPr lang="en-US" sz="3600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5793"/>
              </a:lnSpc>
            </a:pPr>
            <a:endParaRPr lang="en-US" sz="3600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5793"/>
              </a:lnSpc>
            </a:pPr>
            <a:r>
              <a:rPr lang="en-US" sz="3600" b="1" dirty="0">
                <a:solidFill>
                  <a:srgbClr val="050707"/>
                </a:solidFill>
                <a:latin typeface="Glacial Indifference"/>
              </a:rPr>
              <a:t> «</a:t>
            </a:r>
            <a:r>
              <a:rPr lang="en-US" sz="3600" b="1" dirty="0" err="1">
                <a:solidFill>
                  <a:srgbClr val="050707"/>
                </a:solidFill>
                <a:latin typeface="Glacial Indifference"/>
              </a:rPr>
              <a:t>Со</a:t>
            </a:r>
            <a:r>
              <a:rPr lang="en-US" sz="3600" b="1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600" b="1" dirty="0" err="1">
                <a:solidFill>
                  <a:srgbClr val="050707"/>
                </a:solidFill>
                <a:latin typeface="Glacial Indifference"/>
              </a:rPr>
              <a:t>мной</a:t>
            </a:r>
            <a:r>
              <a:rPr lang="en-US" sz="3600" b="1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ru-RU" sz="3600" b="1" dirty="0" err="1" smtClean="0">
                <a:solidFill>
                  <a:srgbClr val="050707"/>
                </a:solidFill>
                <a:latin typeface="Glacial Indifference"/>
              </a:rPr>
              <a:t>Мошковский</a:t>
            </a:r>
            <a:r>
              <a:rPr lang="ru-RU" sz="3600" b="1" dirty="0" smtClean="0">
                <a:solidFill>
                  <a:srgbClr val="050707"/>
                </a:solidFill>
                <a:latin typeface="Glacial Indifference"/>
              </a:rPr>
              <a:t> район</a:t>
            </a:r>
            <a:r>
              <a:rPr lang="en-US" sz="3600" b="1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600" b="1" dirty="0" err="1">
                <a:solidFill>
                  <a:srgbClr val="050707"/>
                </a:solidFill>
                <a:latin typeface="Glacial Indifference"/>
              </a:rPr>
              <a:t>успешнее</a:t>
            </a:r>
            <a:r>
              <a:rPr lang="en-US" sz="3600" b="1" dirty="0">
                <a:solidFill>
                  <a:srgbClr val="050707"/>
                </a:solidFill>
                <a:latin typeface="Glacial Indifference"/>
              </a:rPr>
              <a:t>» </a:t>
            </a:r>
          </a:p>
          <a:p>
            <a:pPr algn="ctr">
              <a:lnSpc>
                <a:spcPts val="5793"/>
              </a:lnSpc>
            </a:pPr>
            <a:r>
              <a:rPr lang="ru-RU" sz="3600" dirty="0" smtClean="0">
                <a:solidFill>
                  <a:srgbClr val="050707"/>
                </a:solidFill>
                <a:latin typeface="Glacial Indifference"/>
              </a:rPr>
              <a:t>П</a:t>
            </a:r>
            <a:r>
              <a:rPr lang="en-US" sz="3600" dirty="0" err="1" smtClean="0">
                <a:solidFill>
                  <a:srgbClr val="050707"/>
                </a:solidFill>
                <a:latin typeface="Glacial Indifference"/>
              </a:rPr>
              <a:t>ровод</a:t>
            </a:r>
            <a:r>
              <a:rPr lang="ru-RU" sz="3600" dirty="0" err="1" smtClean="0">
                <a:solidFill>
                  <a:srgbClr val="050707"/>
                </a:solidFill>
                <a:latin typeface="Glacial Indifference"/>
              </a:rPr>
              <a:t>ит</a:t>
            </a:r>
            <a:r>
              <a:rPr lang="ru-RU" sz="3600" dirty="0" smtClean="0">
                <a:solidFill>
                  <a:srgbClr val="050707"/>
                </a:solidFill>
                <a:latin typeface="Glacial Indifference"/>
              </a:rPr>
              <a:t> «Местная общественная организация по поддержке общественных инициатив «Ресурсный центр </a:t>
            </a:r>
            <a:r>
              <a:rPr lang="ru-RU" sz="3600" dirty="0" err="1" smtClean="0">
                <a:solidFill>
                  <a:srgbClr val="050707"/>
                </a:solidFill>
                <a:latin typeface="Glacial Indifference"/>
              </a:rPr>
              <a:t>Мошковского</a:t>
            </a:r>
            <a:r>
              <a:rPr lang="ru-RU" sz="3600" dirty="0" smtClean="0">
                <a:solidFill>
                  <a:srgbClr val="050707"/>
                </a:solidFill>
                <a:latin typeface="Glacial Indifference"/>
              </a:rPr>
              <a:t> района Новосибирской области»»,</a:t>
            </a:r>
            <a:endParaRPr lang="en-US" sz="3600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5793"/>
              </a:lnSpc>
            </a:pPr>
            <a:r>
              <a:rPr lang="en-US" sz="3600" dirty="0" err="1">
                <a:solidFill>
                  <a:srgbClr val="050707"/>
                </a:solidFill>
                <a:latin typeface="Glacial Indifference"/>
              </a:rPr>
              <a:t>при</a:t>
            </a:r>
            <a:r>
              <a:rPr lang="en-US" sz="36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600" dirty="0" err="1">
                <a:solidFill>
                  <a:srgbClr val="050707"/>
                </a:solidFill>
                <a:latin typeface="Glacial Indifference"/>
              </a:rPr>
              <a:t>поддержке</a:t>
            </a:r>
            <a:r>
              <a:rPr lang="en-US" sz="36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600" dirty="0" err="1">
                <a:solidFill>
                  <a:srgbClr val="050707"/>
                </a:solidFill>
                <a:latin typeface="Glacial Indifference"/>
              </a:rPr>
              <a:t>Министерства</a:t>
            </a:r>
            <a:r>
              <a:rPr lang="en-US" sz="36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600" dirty="0" err="1">
                <a:solidFill>
                  <a:srgbClr val="050707"/>
                </a:solidFill>
                <a:latin typeface="Glacial Indifference"/>
              </a:rPr>
              <a:t>региональной</a:t>
            </a:r>
            <a:r>
              <a:rPr lang="en-US" sz="36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600" dirty="0" err="1">
                <a:solidFill>
                  <a:srgbClr val="050707"/>
                </a:solidFill>
                <a:latin typeface="Glacial Indifference"/>
              </a:rPr>
              <a:t>политики</a:t>
            </a:r>
            <a:r>
              <a:rPr lang="en-US" sz="36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600" dirty="0" err="1">
                <a:solidFill>
                  <a:srgbClr val="050707"/>
                </a:solidFill>
                <a:latin typeface="Glacial Indifference"/>
              </a:rPr>
              <a:t>Новосибирской</a:t>
            </a:r>
            <a:r>
              <a:rPr lang="en-US" sz="36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600" dirty="0" err="1" smtClean="0">
                <a:solidFill>
                  <a:srgbClr val="050707"/>
                </a:solidFill>
                <a:latin typeface="Glacial Indifference"/>
              </a:rPr>
              <a:t>области</a:t>
            </a:r>
            <a:r>
              <a:rPr lang="ru-RU" sz="36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ru-RU" sz="3600" dirty="0" smtClean="0">
                <a:solidFill>
                  <a:srgbClr val="050707"/>
                </a:solidFill>
                <a:latin typeface="Glacial Indifference"/>
              </a:rPr>
              <a:t>и депутатов Законодательного собрания.</a:t>
            </a:r>
            <a:endParaRPr lang="en-US" sz="3600" dirty="0">
              <a:solidFill>
                <a:srgbClr val="050707"/>
              </a:solidFill>
              <a:latin typeface="Glacial Indifference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290"/>
            <a:ext cx="2895599" cy="20822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785246" y="72806"/>
            <a:ext cx="18578790" cy="11333062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396308">
            <a:off x="11208473" y="2257745"/>
            <a:ext cx="8193391" cy="4692330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7805" r="-110" b="-78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96466" y="1711780"/>
            <a:ext cx="12215367" cy="70360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00"/>
              </a:lnSpc>
              <a:spcBef>
                <a:spcPct val="0"/>
              </a:spcBef>
            </a:pP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Этапы</a:t>
            </a: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проведения</a:t>
            </a: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Конкурса</a:t>
            </a:r>
            <a:endParaRPr lang="en-US" sz="4200" dirty="0">
              <a:solidFill>
                <a:srgbClr val="000000"/>
              </a:solidFill>
              <a:latin typeface="Glacial Indifference"/>
            </a:endParaRPr>
          </a:p>
          <a:p>
            <a:pPr>
              <a:lnSpc>
                <a:spcPts val="6300"/>
              </a:lnSpc>
              <a:spcBef>
                <a:spcPct val="0"/>
              </a:spcBef>
            </a:pP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"</a:t>
            </a: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Со</a:t>
            </a: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мной</a:t>
            </a: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ru-RU" sz="4200" dirty="0" err="1" smtClean="0">
                <a:solidFill>
                  <a:srgbClr val="000000"/>
                </a:solidFill>
                <a:latin typeface="Glacial Indifference"/>
              </a:rPr>
              <a:t>Мошковский</a:t>
            </a:r>
            <a:r>
              <a:rPr lang="ru-RU" sz="4200" dirty="0" smtClean="0">
                <a:solidFill>
                  <a:srgbClr val="000000"/>
                </a:solidFill>
                <a:latin typeface="Glacial Indifference"/>
              </a:rPr>
              <a:t> район</a:t>
            </a:r>
            <a:r>
              <a:rPr lang="en-US" sz="4200" dirty="0" smtClean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успешнее</a:t>
            </a: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"</a:t>
            </a:r>
          </a:p>
          <a:p>
            <a:pPr>
              <a:lnSpc>
                <a:spcPts val="4071"/>
              </a:lnSpc>
              <a:spcBef>
                <a:spcPct val="0"/>
              </a:spcBef>
            </a:pPr>
            <a:endParaRPr lang="en-US" sz="4200" dirty="0">
              <a:solidFill>
                <a:srgbClr val="000000"/>
              </a:solidFill>
              <a:latin typeface="Glacial Indifference"/>
            </a:endParaRPr>
          </a:p>
          <a:p>
            <a:pPr>
              <a:lnSpc>
                <a:spcPts val="3247"/>
              </a:lnSpc>
            </a:pP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Объявление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конкурса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                                  - </a:t>
            </a:r>
            <a:r>
              <a:rPr lang="en-US" sz="2800" dirty="0" smtClean="0">
                <a:solidFill>
                  <a:srgbClr val="000000"/>
                </a:solidFill>
                <a:latin typeface="Glacial Indifference"/>
              </a:rPr>
              <a:t>0</a:t>
            </a:r>
            <a:r>
              <a:rPr lang="ru-RU" sz="2800" dirty="0" smtClean="0">
                <a:solidFill>
                  <a:srgbClr val="000000"/>
                </a:solidFill>
                <a:latin typeface="Glacial Indifference"/>
              </a:rPr>
              <a:t>8</a:t>
            </a:r>
            <a:r>
              <a:rPr lang="en-US" sz="2800" dirty="0" smtClean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июня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2020 </a:t>
            </a:r>
          </a:p>
          <a:p>
            <a:pPr>
              <a:lnSpc>
                <a:spcPts val="3247"/>
              </a:lnSpc>
            </a:pPr>
            <a:endParaRPr lang="en-US" sz="2800" dirty="0">
              <a:solidFill>
                <a:srgbClr val="000000"/>
              </a:solidFill>
              <a:latin typeface="Glacial Indifference"/>
            </a:endParaRPr>
          </a:p>
          <a:p>
            <a:pPr>
              <a:lnSpc>
                <a:spcPts val="3247"/>
              </a:lnSpc>
            </a:pP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Консультации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</a:p>
          <a:p>
            <a:pPr>
              <a:lnSpc>
                <a:spcPts val="3247"/>
              </a:lnSpc>
            </a:pP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индивидуальные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онлайн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офлайн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) </a:t>
            </a:r>
          </a:p>
          <a:p>
            <a:pPr>
              <a:lnSpc>
                <a:spcPts val="3247"/>
              </a:lnSpc>
            </a:pP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по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написанию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заявки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на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конкурс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              - 01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июня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– </a:t>
            </a:r>
            <a:r>
              <a:rPr lang="ru-RU" sz="2800" dirty="0" smtClean="0">
                <a:solidFill>
                  <a:srgbClr val="000000"/>
                </a:solidFill>
                <a:latin typeface="Glacial Indifference"/>
              </a:rPr>
              <a:t>30</a:t>
            </a:r>
            <a:r>
              <a:rPr lang="en-US" sz="2800" dirty="0" smtClean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июня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2020 </a:t>
            </a:r>
          </a:p>
          <a:p>
            <a:pPr>
              <a:lnSpc>
                <a:spcPts val="3247"/>
              </a:lnSpc>
            </a:pPr>
            <a:endParaRPr lang="en-US" sz="2800" dirty="0">
              <a:solidFill>
                <a:srgbClr val="000000"/>
              </a:solidFill>
              <a:latin typeface="Glacial Indifference"/>
            </a:endParaRPr>
          </a:p>
          <a:p>
            <a:pPr>
              <a:lnSpc>
                <a:spcPts val="3247"/>
              </a:lnSpc>
            </a:pP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Окончание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приема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заявок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на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конкурс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.      - </a:t>
            </a:r>
            <a:r>
              <a:rPr lang="ru-RU" sz="2800" dirty="0" smtClean="0">
                <a:solidFill>
                  <a:srgbClr val="000000"/>
                </a:solidFill>
                <a:latin typeface="Glacial Indifference"/>
              </a:rPr>
              <a:t>06</a:t>
            </a:r>
            <a:r>
              <a:rPr lang="en-US" sz="2800" dirty="0" smtClean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Glacial Indifference"/>
              </a:rPr>
              <a:t>ию</a:t>
            </a:r>
            <a:r>
              <a:rPr lang="ru-RU" sz="2800" dirty="0" smtClean="0">
                <a:solidFill>
                  <a:srgbClr val="000000"/>
                </a:solidFill>
                <a:latin typeface="Glacial Indifference"/>
              </a:rPr>
              <a:t>л</a:t>
            </a:r>
            <a:r>
              <a:rPr lang="en-US" sz="2800" dirty="0" smtClean="0">
                <a:solidFill>
                  <a:srgbClr val="000000"/>
                </a:solidFill>
                <a:latin typeface="Glacial Indifference"/>
              </a:rPr>
              <a:t>я 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2020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до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18.00</a:t>
            </a:r>
          </a:p>
          <a:p>
            <a:pPr>
              <a:lnSpc>
                <a:spcPts val="3247"/>
              </a:lnSpc>
            </a:pPr>
            <a:endParaRPr lang="en-US" sz="2800" dirty="0">
              <a:solidFill>
                <a:srgbClr val="000000"/>
              </a:solidFill>
              <a:latin typeface="Glacial Indifference"/>
            </a:endParaRPr>
          </a:p>
          <a:p>
            <a:pPr>
              <a:lnSpc>
                <a:spcPts val="3247"/>
              </a:lnSpc>
            </a:pP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Объявление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результатов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конкурса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             - </a:t>
            </a:r>
            <a:r>
              <a:rPr lang="ru-RU" sz="2800" dirty="0" smtClean="0">
                <a:solidFill>
                  <a:srgbClr val="000000"/>
                </a:solidFill>
                <a:latin typeface="Glacial Indifference"/>
              </a:rPr>
              <a:t>10</a:t>
            </a:r>
            <a:r>
              <a:rPr lang="en-US" sz="2800" dirty="0" smtClean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июля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2020 </a:t>
            </a:r>
          </a:p>
          <a:p>
            <a:pPr>
              <a:lnSpc>
                <a:spcPts val="3247"/>
              </a:lnSpc>
            </a:pPr>
            <a:endParaRPr lang="en-US" sz="2800" dirty="0">
              <a:solidFill>
                <a:srgbClr val="000000"/>
              </a:solidFill>
              <a:latin typeface="Glacial Indifference"/>
            </a:endParaRPr>
          </a:p>
          <a:p>
            <a:pPr>
              <a:lnSpc>
                <a:spcPts val="3247"/>
              </a:lnSpc>
            </a:pP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Период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реализации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проектов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          - </a:t>
            </a:r>
            <a:r>
              <a:rPr lang="ru-RU" sz="2800" dirty="0" smtClean="0">
                <a:solidFill>
                  <a:srgbClr val="000000"/>
                </a:solidFill>
                <a:latin typeface="Glacial Indifference"/>
              </a:rPr>
              <a:t>10</a:t>
            </a:r>
            <a:r>
              <a:rPr lang="en-US" sz="2800" dirty="0" smtClean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июля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2020 – 31 </a:t>
            </a:r>
            <a:r>
              <a:rPr lang="en-US" sz="2800" dirty="0" err="1">
                <a:solidFill>
                  <a:srgbClr val="000000"/>
                </a:solidFill>
                <a:latin typeface="Glacial Indifference"/>
              </a:rPr>
              <a:t>октября</a:t>
            </a: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2020</a:t>
            </a:r>
          </a:p>
          <a:p>
            <a:pPr>
              <a:lnSpc>
                <a:spcPts val="3247"/>
              </a:lnSpc>
            </a:pPr>
            <a:r>
              <a:rPr lang="en-US" sz="2800" dirty="0">
                <a:solidFill>
                  <a:srgbClr val="000000"/>
                </a:solidFill>
                <a:latin typeface="Glacial Indifference"/>
              </a:rPr>
              <a:t> </a:t>
            </a: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0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0488526" y="2528681"/>
            <a:ext cx="9131598" cy="5229639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69" r="-110" b="-8174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23326" y="762101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574765" y="853108"/>
            <a:ext cx="11240527" cy="9848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endParaRPr lang="ru-RU" sz="2800" dirty="0" smtClean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endParaRPr lang="ru-RU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 b="1" dirty="0" err="1" smtClean="0">
                <a:solidFill>
                  <a:srgbClr val="050707"/>
                </a:solidFill>
                <a:latin typeface="Glacial Indifference"/>
              </a:rPr>
              <a:t>Минимальный</a:t>
            </a:r>
            <a:r>
              <a:rPr lang="en-US" sz="2800" b="1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b="1" dirty="0" err="1">
                <a:solidFill>
                  <a:srgbClr val="050707"/>
                </a:solidFill>
                <a:latin typeface="Glacial Indifference"/>
              </a:rPr>
              <a:t>размер</a:t>
            </a:r>
            <a:r>
              <a:rPr lang="en-US" sz="2800" b="1" dirty="0">
                <a:solidFill>
                  <a:srgbClr val="050707"/>
                </a:solidFill>
                <a:latin typeface="Glacial Indifference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финансирования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проекта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- 10 000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рублей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.</a:t>
            </a:r>
          </a:p>
          <a:p>
            <a:pPr>
              <a:lnSpc>
                <a:spcPts val="4200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 b="1" dirty="0" err="1">
                <a:solidFill>
                  <a:srgbClr val="050707"/>
                </a:solidFill>
                <a:latin typeface="Glacial Indifference"/>
              </a:rPr>
              <a:t>Максимальный</a:t>
            </a:r>
            <a:r>
              <a:rPr lang="en-US" sz="2800" b="1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b="1" dirty="0" err="1">
                <a:solidFill>
                  <a:srgbClr val="050707"/>
                </a:solidFill>
                <a:latin typeface="Glacial Indifference"/>
              </a:rPr>
              <a:t>размер</a:t>
            </a:r>
            <a:r>
              <a:rPr lang="en-US" sz="2800" b="1" dirty="0">
                <a:solidFill>
                  <a:srgbClr val="050707"/>
                </a:solidFill>
                <a:latin typeface="Glacial Indifference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финансирования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одного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проекта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составляет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- 50 000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рублей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.</a:t>
            </a:r>
          </a:p>
          <a:p>
            <a:pPr>
              <a:lnSpc>
                <a:spcPts val="4200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Финансирование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осуществляется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путем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заключения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соответствующих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договоров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между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физическим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лицом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(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руководителем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инициативной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группы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) -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победителем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Конкурса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Организатором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Конкурса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. </a:t>
            </a:r>
          </a:p>
          <a:p>
            <a:pPr>
              <a:lnSpc>
                <a:spcPts val="4200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Выплата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будет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производиться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путем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оплаты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счетов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организаций-поставщиков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товаров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услуг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необходимых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для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реализации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проекта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(в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соответствии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с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бюджетом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проекта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)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заявкам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физического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лица-победителя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предоставленным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финансовым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документам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.</a:t>
            </a:r>
          </a:p>
          <a:p>
            <a:pPr>
              <a:lnSpc>
                <a:spcPts val="3168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3168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3168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0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298379" y="2528681"/>
            <a:ext cx="9131598" cy="5229639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32" r="-110" b="-8138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1422057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23326" y="762101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99672" y="942975"/>
            <a:ext cx="11815292" cy="9566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endParaRPr lang="ru-RU" sz="2800" dirty="0" smtClean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endParaRPr lang="ru-RU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К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участию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Конкурсе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рассмотрению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Экспертным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советом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допускаются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Заявки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которые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полностью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соответствуют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формальным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требованиям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Конкурса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:</a:t>
            </a:r>
          </a:p>
          <a:p>
            <a:pPr>
              <a:lnSpc>
                <a:spcPts val="4200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заявка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должна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быть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выполнена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специально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разработанной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для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данного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конкурса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форме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(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Приложение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1)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представлена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электронной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почте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с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указанием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теме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письма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- «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конкурс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«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мной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ru-RU" sz="2800" dirty="0" err="1" smtClean="0">
                <a:solidFill>
                  <a:srgbClr val="050707"/>
                </a:solidFill>
                <a:latin typeface="Glacial Indifference"/>
              </a:rPr>
              <a:t>Мошковский</a:t>
            </a:r>
            <a:r>
              <a:rPr lang="ru-RU" sz="2800" dirty="0" smtClean="0">
                <a:solidFill>
                  <a:srgbClr val="050707"/>
                </a:solidFill>
                <a:latin typeface="Glacial Indifference"/>
              </a:rPr>
              <a:t> район </a:t>
            </a:r>
            <a:r>
              <a:rPr lang="en-US" sz="2800" dirty="0" err="1" smtClean="0">
                <a:solidFill>
                  <a:srgbClr val="050707"/>
                </a:solidFill>
                <a:latin typeface="Glacial Indifference"/>
              </a:rPr>
              <a:t>успешнее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»;</a:t>
            </a:r>
          </a:p>
          <a:p>
            <a:pPr>
              <a:lnSpc>
                <a:spcPts val="4200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полный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объем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заявки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более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15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страниц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размер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шрифта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менее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12-го;</a:t>
            </a:r>
          </a:p>
          <a:p>
            <a:pPr>
              <a:lnSpc>
                <a:spcPts val="4200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проектная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заявка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подается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электронном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виде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:</a:t>
            </a:r>
          </a:p>
          <a:p>
            <a:pPr>
              <a:lnSpc>
                <a:spcPts val="42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1й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экз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.  -  в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формате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Microsoft Word;                     </a:t>
            </a:r>
          </a:p>
          <a:p>
            <a:pPr>
              <a:lnSpc>
                <a:spcPts val="42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2й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экз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. 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скан-копия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заявки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формате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PDF с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подписью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руководителя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с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приложением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комплекта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всех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необходимых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документов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.</a:t>
            </a:r>
          </a:p>
          <a:p>
            <a:pPr>
              <a:lnSpc>
                <a:spcPts val="3168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6355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298379" y="2528681"/>
            <a:ext cx="9131598" cy="5229639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532" r="-110" b="-8537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1422057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23326" y="762101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34704" y="1656245"/>
            <a:ext cx="11628696" cy="71942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62"/>
              </a:lnSpc>
            </a:pPr>
            <a:endParaRPr lang="ru-RU" sz="3375" dirty="0" smtClean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5062"/>
              </a:lnSpc>
            </a:pPr>
            <a:endParaRPr lang="ru-RU" sz="3375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5062"/>
              </a:lnSpc>
            </a:pPr>
            <a:r>
              <a:rPr lang="en-US" sz="3375" dirty="0" err="1" smtClean="0">
                <a:solidFill>
                  <a:srgbClr val="050707"/>
                </a:solidFill>
                <a:latin typeface="Glacial Indifference"/>
              </a:rPr>
              <a:t>Форму</a:t>
            </a:r>
            <a:r>
              <a:rPr lang="en-US" sz="3375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заявки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на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участие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конкурсе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,</a:t>
            </a:r>
          </a:p>
          <a:p>
            <a:pPr>
              <a:lnSpc>
                <a:spcPts val="5062"/>
              </a:lnSpc>
            </a:pP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рекомендации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по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ее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заполнению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консультации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, </a:t>
            </a:r>
          </a:p>
          <a:p>
            <a:pPr>
              <a:lnSpc>
                <a:spcPts val="5062"/>
              </a:lnSpc>
            </a:pP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а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также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дополнительную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информацию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</a:p>
          <a:p>
            <a:pPr>
              <a:lnSpc>
                <a:spcPts val="5062"/>
              </a:lnSpc>
            </a:pP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можно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получить</a:t>
            </a:r>
            <a:r>
              <a:rPr lang="en-US" sz="3375" dirty="0" smtClean="0">
                <a:solidFill>
                  <a:srgbClr val="050707"/>
                </a:solidFill>
                <a:latin typeface="Glacial Indifference"/>
              </a:rPr>
              <a:t>:</a:t>
            </a:r>
            <a:r>
              <a:rPr lang="ru-RU" sz="3375" dirty="0">
                <a:solidFill>
                  <a:srgbClr val="050707"/>
                </a:solidFill>
                <a:latin typeface="Glacial Indifference"/>
              </a:rPr>
              <a:t> •	на сайте администрации </a:t>
            </a:r>
            <a:r>
              <a:rPr lang="ru-RU" sz="3375" dirty="0" err="1">
                <a:solidFill>
                  <a:srgbClr val="050707"/>
                </a:solidFill>
                <a:latin typeface="Glacial Indifference"/>
              </a:rPr>
              <a:t>Мошковского</a:t>
            </a:r>
            <a:r>
              <a:rPr lang="ru-RU" sz="3375" dirty="0">
                <a:solidFill>
                  <a:srgbClr val="050707"/>
                </a:solidFill>
                <a:latin typeface="Glacial Indifference"/>
              </a:rPr>
              <a:t> района Новосибирской области </a:t>
            </a:r>
            <a:r>
              <a:rPr lang="ru-RU" sz="3375" dirty="0">
                <a:solidFill>
                  <a:srgbClr val="FF0000"/>
                </a:solidFill>
                <a:latin typeface="Glacial Indifference"/>
              </a:rPr>
              <a:t>http://moshkovo.nso.ru  </a:t>
            </a:r>
            <a:r>
              <a:rPr lang="ru-RU" sz="3375" dirty="0">
                <a:solidFill>
                  <a:srgbClr val="050707"/>
                </a:solidFill>
                <a:latin typeface="Glacial Indifference"/>
              </a:rPr>
              <a:t>(во вкладке «Конкурс общественных </a:t>
            </a:r>
            <a:r>
              <a:rPr lang="ru-RU" sz="3375" dirty="0" err="1">
                <a:solidFill>
                  <a:srgbClr val="050707"/>
                </a:solidFill>
                <a:latin typeface="Glacial Indifference"/>
              </a:rPr>
              <a:t>стартапов</a:t>
            </a:r>
            <a:r>
              <a:rPr lang="ru-RU" sz="3375" dirty="0">
                <a:solidFill>
                  <a:srgbClr val="050707"/>
                </a:solidFill>
                <a:latin typeface="Glacial Indifference"/>
              </a:rPr>
              <a:t> «Со мной </a:t>
            </a:r>
            <a:r>
              <a:rPr lang="ru-RU" sz="3375" dirty="0" err="1">
                <a:solidFill>
                  <a:srgbClr val="050707"/>
                </a:solidFill>
                <a:latin typeface="Glacial Indifference"/>
              </a:rPr>
              <a:t>Мошковский</a:t>
            </a:r>
            <a:r>
              <a:rPr lang="ru-RU" sz="3375" dirty="0">
                <a:solidFill>
                  <a:srgbClr val="050707"/>
                </a:solidFill>
                <a:latin typeface="Glacial Indifference"/>
              </a:rPr>
              <a:t> район успешнее»), по телефону </a:t>
            </a:r>
            <a:r>
              <a:rPr lang="ru-RU" sz="3375" dirty="0">
                <a:solidFill>
                  <a:srgbClr val="FF0000"/>
                </a:solidFill>
                <a:latin typeface="Glacial Indifference"/>
              </a:rPr>
              <a:t>8-838-48-21-612, 8-905-946-39-28</a:t>
            </a:r>
            <a:r>
              <a:rPr lang="ru-RU" sz="3375" dirty="0">
                <a:solidFill>
                  <a:srgbClr val="050707"/>
                </a:solidFill>
                <a:latin typeface="Glacial Indifference"/>
              </a:rPr>
              <a:t> или по электронной почте </a:t>
            </a:r>
            <a:r>
              <a:rPr lang="ru-RU" sz="3375" dirty="0">
                <a:solidFill>
                  <a:srgbClr val="FF0000"/>
                </a:solidFill>
                <a:latin typeface="Glacial Indifference"/>
              </a:rPr>
              <a:t>RCmoshk@yandex.ru </a:t>
            </a:r>
            <a:endParaRPr lang="en-US" sz="3375" dirty="0">
              <a:solidFill>
                <a:srgbClr val="FF0000"/>
              </a:solidFill>
              <a:latin typeface="Glacial Indifference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468" y="0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301822">
            <a:off x="10568083" y="2703467"/>
            <a:ext cx="7904992" cy="4527165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87" r="-110" b="-8192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182343" y="-531452"/>
            <a:ext cx="3202025" cy="30419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5759794" y="6804792"/>
            <a:ext cx="3482144" cy="219375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0" y="2745497"/>
            <a:ext cx="10744199" cy="5206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93"/>
              </a:lnSpc>
            </a:pPr>
            <a:r>
              <a:rPr lang="en-US" sz="3862" b="1" dirty="0">
                <a:solidFill>
                  <a:srgbClr val="050707"/>
                </a:solidFill>
                <a:latin typeface="Glacial Indifference"/>
              </a:rPr>
              <a:t>ЦЕЛЬ КОНКУРСА</a:t>
            </a:r>
          </a:p>
          <a:p>
            <a:pPr algn="ctr">
              <a:lnSpc>
                <a:spcPts val="5793"/>
              </a:lnSpc>
            </a:pPr>
            <a:r>
              <a:rPr lang="ru-RU" sz="3862" dirty="0">
                <a:solidFill>
                  <a:srgbClr val="050707"/>
                </a:solidFill>
                <a:latin typeface="Glacial Indifference"/>
              </a:rPr>
              <a:t> Поддержка развития гражданской активности и ответственности населения, через взаимодействие ресурсного центра, для решения проблем различных сфер общественной жизни, а также повышения качества жизни граждан </a:t>
            </a:r>
            <a:r>
              <a:rPr lang="ru-RU" sz="3862" dirty="0" err="1">
                <a:solidFill>
                  <a:srgbClr val="050707"/>
                </a:solidFill>
                <a:latin typeface="Glacial Indifference"/>
              </a:rPr>
              <a:t>Мошковского</a:t>
            </a:r>
            <a:r>
              <a:rPr lang="ru-RU" sz="3862" dirty="0">
                <a:solidFill>
                  <a:srgbClr val="050707"/>
                </a:solidFill>
                <a:latin typeface="Glacial Indifference"/>
              </a:rPr>
              <a:t> района Новосибирской области.</a:t>
            </a:r>
            <a:endParaRPr lang="en-US" sz="3862" dirty="0">
              <a:solidFill>
                <a:srgbClr val="050707"/>
              </a:solidFill>
              <a:latin typeface="Glacial Indifference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0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277891" y="69706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301822">
            <a:off x="8877239" y="2236357"/>
            <a:ext cx="9867605" cy="5651148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87" r="-110" b="-8192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182343" y="-531452"/>
            <a:ext cx="3202025" cy="30419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5518228" y="7656667"/>
            <a:ext cx="3482144" cy="219375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071" y="2993339"/>
            <a:ext cx="9577952" cy="36420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49"/>
              </a:lnSpc>
            </a:pPr>
            <a:r>
              <a:rPr lang="en-US" sz="4766" dirty="0">
                <a:solidFill>
                  <a:srgbClr val="050707"/>
                </a:solidFill>
                <a:latin typeface="Glacial Indifference"/>
              </a:rPr>
              <a:t> КОНКУРС ПРОВОДИТСЯ</a:t>
            </a:r>
          </a:p>
          <a:p>
            <a:pPr algn="ctr">
              <a:lnSpc>
                <a:spcPts val="7149"/>
              </a:lnSpc>
            </a:pPr>
            <a:endParaRPr lang="en-US" sz="4766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7149"/>
              </a:lnSpc>
            </a:pPr>
            <a:r>
              <a:rPr lang="ru-RU" sz="4766" dirty="0" smtClean="0">
                <a:solidFill>
                  <a:srgbClr val="050707"/>
                </a:solidFill>
                <a:latin typeface="Glacial Indifference"/>
              </a:rPr>
              <a:t>На территории </a:t>
            </a:r>
            <a:r>
              <a:rPr lang="ru-RU" sz="4766" dirty="0" err="1" smtClean="0">
                <a:solidFill>
                  <a:srgbClr val="050707"/>
                </a:solidFill>
                <a:latin typeface="Glacial Indifference"/>
              </a:rPr>
              <a:t>Мошковского</a:t>
            </a:r>
            <a:r>
              <a:rPr lang="ru-RU" sz="4766" dirty="0" smtClean="0">
                <a:solidFill>
                  <a:srgbClr val="050707"/>
                </a:solidFill>
                <a:latin typeface="Glacial Indifference"/>
              </a:rPr>
              <a:t> района </a:t>
            </a:r>
            <a:r>
              <a:rPr lang="en-US" sz="4766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4766" dirty="0" err="1">
                <a:solidFill>
                  <a:srgbClr val="050707"/>
                </a:solidFill>
                <a:latin typeface="Glacial Indifference"/>
              </a:rPr>
              <a:t>Новосибирской</a:t>
            </a:r>
            <a:r>
              <a:rPr lang="en-US" sz="4766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4766" dirty="0" err="1">
                <a:solidFill>
                  <a:srgbClr val="050707"/>
                </a:solidFill>
                <a:latin typeface="Glacial Indifference"/>
              </a:rPr>
              <a:t>области</a:t>
            </a:r>
            <a:endParaRPr lang="en-US" sz="4766" dirty="0">
              <a:solidFill>
                <a:srgbClr val="050707"/>
              </a:solidFill>
              <a:latin typeface="Glacial Indifference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0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301822">
            <a:off x="8877239" y="2236357"/>
            <a:ext cx="9867605" cy="5651148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69" r="-110" b="-8174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182343" y="-531452"/>
            <a:ext cx="3202025" cy="30419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5759794" y="6804792"/>
            <a:ext cx="3482144" cy="219375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0" y="1533191"/>
            <a:ext cx="9577952" cy="7087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200">
                <a:solidFill>
                  <a:srgbClr val="050707"/>
                </a:solidFill>
                <a:latin typeface="Glacial Indifference"/>
              </a:rPr>
              <a:t> УЧАСТНИКИ КОНКУРСА</a:t>
            </a:r>
          </a:p>
          <a:p>
            <a:pPr algn="ctr">
              <a:lnSpc>
                <a:spcPts val="6300"/>
              </a:lnSpc>
            </a:pPr>
            <a:endParaRPr lang="en-US" sz="420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6300"/>
              </a:lnSpc>
            </a:pPr>
            <a:r>
              <a:rPr lang="en-US" sz="4200">
                <a:solidFill>
                  <a:srgbClr val="050707"/>
                </a:solidFill>
                <a:latin typeface="Glacial Indifference"/>
              </a:rPr>
              <a:t>Инициативные группы граждан (состав инициативной группы не менее 3-х человек),  зарегистрированные </a:t>
            </a:r>
          </a:p>
          <a:p>
            <a:pPr algn="ctr">
              <a:lnSpc>
                <a:spcPts val="6300"/>
              </a:lnSpc>
            </a:pPr>
            <a:r>
              <a:rPr lang="en-US" sz="4200">
                <a:solidFill>
                  <a:srgbClr val="050707"/>
                </a:solidFill>
                <a:latin typeface="Glacial Indifference"/>
              </a:rPr>
              <a:t>на территории </a:t>
            </a:r>
          </a:p>
          <a:p>
            <a:pPr algn="ctr">
              <a:lnSpc>
                <a:spcPts val="6300"/>
              </a:lnSpc>
            </a:pPr>
            <a:r>
              <a:rPr lang="en-US" sz="4200">
                <a:solidFill>
                  <a:srgbClr val="050707"/>
                </a:solidFill>
                <a:latin typeface="Glacial Indifference"/>
              </a:rPr>
              <a:t>Новосибирской области</a:t>
            </a: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0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355005" y="1686775"/>
            <a:ext cx="7732103" cy="4428152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9605" r="-110" b="-96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574765" y="797957"/>
            <a:ext cx="11922035" cy="86177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68"/>
              </a:lnSpc>
            </a:pPr>
            <a:r>
              <a:rPr lang="en-US" sz="2112" dirty="0">
                <a:solidFill>
                  <a:srgbClr val="050707"/>
                </a:solidFill>
                <a:latin typeface="Glacial Indifference"/>
              </a:rPr>
              <a:t> </a:t>
            </a:r>
            <a:endParaRPr lang="ru-RU" sz="2112" dirty="0" smtClean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3168"/>
              </a:lnSpc>
            </a:pPr>
            <a:endParaRPr lang="ru-RU" sz="2112" dirty="0" smtClean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3168"/>
              </a:lnSpc>
            </a:pPr>
            <a:r>
              <a:rPr lang="en-US" sz="2112" b="1" dirty="0" smtClean="0">
                <a:solidFill>
                  <a:srgbClr val="050707"/>
                </a:solidFill>
                <a:latin typeface="Glacial Indifference"/>
              </a:rPr>
              <a:t>В </a:t>
            </a:r>
            <a:r>
              <a:rPr lang="en-US" sz="2112" b="1" dirty="0">
                <a:solidFill>
                  <a:srgbClr val="050707"/>
                </a:solidFill>
                <a:latin typeface="Glacial Indifference"/>
              </a:rPr>
              <a:t>РАМКАХ КОНКУРСА МОГУТ БЫТЬ ПОДДЕРЖАНЫ ПРОЕКТЫ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·     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объединение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граждан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по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интересам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месту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жительства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т.п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. с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целью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решения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своих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проблем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·    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вовлечение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жителей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решение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актуальных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проблем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территории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·     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оказание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помощи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социально-незащищенным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группам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населения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·     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привлечение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широких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слоев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населения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к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занятиям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физической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культурой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спортом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 ·     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создание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условий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для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развития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массовых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оздоровительных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видов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спорта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·     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решение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экологических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проблем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экологическое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воспитание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·     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организацию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активного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досуга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развитие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творчества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·     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благоустройство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общественных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пространств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·     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развитие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добровольчества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·     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поддержку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инициатив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людей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старшего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поколения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·     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развитие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укрепление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межпоколенческих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связей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·     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сохранение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культуры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традиций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локальных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территорий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.</a:t>
            </a:r>
          </a:p>
          <a:p>
            <a:pPr>
              <a:lnSpc>
                <a:spcPts val="3600"/>
              </a:lnSpc>
            </a:pPr>
            <a:endParaRPr lang="en-US" sz="24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3600"/>
              </a:lnSpc>
            </a:pP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Список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направлений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не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является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исчерпывающим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. В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рамках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конкурса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могут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быть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поддержаны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другие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инициативы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соответствующие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цели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конкурса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. </a:t>
            </a:r>
            <a:r>
              <a:rPr lang="en-US" sz="2400" dirty="0" err="1">
                <a:solidFill>
                  <a:srgbClr val="050707"/>
                </a:solidFill>
                <a:latin typeface="Glacial Indifference"/>
              </a:rPr>
              <a:t>Например</a:t>
            </a:r>
            <a:r>
              <a:rPr lang="en-US" sz="2400" dirty="0">
                <a:solidFill>
                  <a:srgbClr val="050707"/>
                </a:solidFill>
                <a:latin typeface="Glacial Indifference"/>
              </a:rPr>
              <a:t>:</a:t>
            </a: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-47426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1157881" y="199183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355005" y="1686775"/>
            <a:ext cx="7732103" cy="4428152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9605" r="-110" b="-96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0" y="-332291"/>
            <a:ext cx="11811000" cy="8745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endParaRPr dirty="0"/>
          </a:p>
          <a:p>
            <a:pPr>
              <a:lnSpc>
                <a:spcPts val="4800"/>
              </a:lnSpc>
            </a:pPr>
            <a:endParaRPr lang="ru-RU" sz="2800" dirty="0" smtClean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endParaRPr lang="ru-RU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endParaRPr lang="ru-RU" sz="2800" dirty="0" smtClean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r>
              <a:rPr lang="ru-RU" sz="2800" dirty="0">
                <a:solidFill>
                  <a:srgbClr val="050707"/>
                </a:solidFill>
                <a:latin typeface="Glacial Indifference"/>
              </a:rPr>
              <a:t>-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проекты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направленные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создание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развитие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взаимодействия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между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бизнес-компаниями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СМИ,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некоммерческими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организациями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муниципальными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учреждениями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активными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гражданами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создание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развитие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общественных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пространств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арт-объектов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благоустройство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дворов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городских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территорий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поддержка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культурных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традиций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проведение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мероприятий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сфере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культуры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искусства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создание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новых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форм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досуга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проведение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городских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фестивалей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событий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150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3150"/>
              </a:lnSpc>
            </a:pPr>
            <a:endParaRPr lang="en-US" sz="3200" dirty="0">
              <a:solidFill>
                <a:srgbClr val="050707"/>
              </a:solidFill>
              <a:latin typeface="Glacial Indifference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2458" y="-82171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355005" y="1686775"/>
            <a:ext cx="7732103" cy="4428152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9605" r="-110" b="-96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68133" y="593138"/>
            <a:ext cx="12014683" cy="7181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endParaRPr dirty="0"/>
          </a:p>
          <a:p>
            <a:pPr>
              <a:lnSpc>
                <a:spcPts val="4799"/>
              </a:lnSpc>
            </a:pPr>
            <a:endParaRPr lang="ru-RU" sz="3199" dirty="0" smtClean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endParaRPr lang="ru-RU" sz="3199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endParaRPr lang="ru-RU" sz="3199" dirty="0" smtClean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краеведение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формирование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любви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к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родному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краю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увековечивание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памяти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о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значимых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событиях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людях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формирование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толерантности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к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людям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нестандартной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жизненной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ситуации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создание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условий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для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занятий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физкультурой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спортом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2800" dirty="0" err="1" smtClean="0">
                <a:solidFill>
                  <a:srgbClr val="050707"/>
                </a:solidFill>
                <a:latin typeface="Glacial Indifference"/>
              </a:rPr>
              <a:t>развитие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уличного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спорта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пропаганда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ЗОЖ,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профилактика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вредных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привычек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150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171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355005" y="1686775"/>
            <a:ext cx="7732103" cy="4428152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9605" r="-110" b="-96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29093" y="315110"/>
            <a:ext cx="10990846" cy="777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9"/>
              </a:lnSpc>
            </a:pPr>
            <a:r>
              <a:rPr lang="en-US" sz="2099" dirty="0">
                <a:solidFill>
                  <a:srgbClr val="050707"/>
                </a:solidFill>
                <a:latin typeface="Glacial Indifference"/>
              </a:rPr>
              <a:t> </a:t>
            </a:r>
          </a:p>
          <a:p>
            <a:pPr algn="just">
              <a:lnSpc>
                <a:spcPts val="4800"/>
              </a:lnSpc>
            </a:pPr>
            <a:endParaRPr lang="en-US" sz="2099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800"/>
              </a:lnSpc>
            </a:pPr>
            <a:r>
              <a:rPr lang="en-US" sz="3200" dirty="0">
                <a:solidFill>
                  <a:srgbClr val="050707"/>
                </a:solidFill>
                <a:latin typeface="Glacial Indifference"/>
              </a:rPr>
              <a:t> </a:t>
            </a:r>
            <a:endParaRPr lang="ru-RU" sz="3200" dirty="0" smtClean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800"/>
              </a:lnSpc>
            </a:pPr>
            <a:endParaRPr lang="ru-RU" sz="3200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800"/>
              </a:lnSpc>
            </a:pP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продвижение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ценностей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добровольчества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внедрение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эффективных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механизмов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практик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волонтерской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работы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вовлечение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жителей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волонтерское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движение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обучение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навыкам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эффективной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волонтерской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работы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8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помощь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людям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оказавшимся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трудной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жизненной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ситуации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–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детям-сиротам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людям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с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ограниченными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возможностями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здоровья</a:t>
            </a:r>
            <a:r>
              <a:rPr lang="en-US" sz="2800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800"/>
              </a:lnSpc>
            </a:pP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-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людям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пожилого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возраста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малообеспеченным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гражданам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 algn="just">
              <a:lnSpc>
                <a:spcPts val="3149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3149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3346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57" y="0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355005" y="1686775"/>
            <a:ext cx="7732103" cy="4428152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9605" r="-110" b="-96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9392" y="49382"/>
            <a:ext cx="11840289" cy="76046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50"/>
              </a:lnSpc>
            </a:pPr>
            <a:r>
              <a:rPr lang="en-US" sz="2100" dirty="0">
                <a:solidFill>
                  <a:srgbClr val="050707"/>
                </a:solidFill>
                <a:latin typeface="Glacial Indifference"/>
              </a:rPr>
              <a:t> </a:t>
            </a:r>
          </a:p>
          <a:p>
            <a:pPr algn="just">
              <a:lnSpc>
                <a:spcPts val="4799"/>
              </a:lnSpc>
            </a:pPr>
            <a:endParaRPr lang="en-US" sz="2100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endParaRPr lang="ru-RU" sz="3199" dirty="0" smtClean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endParaRPr lang="ru-RU" sz="3199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-  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формирование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экологического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сознания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поведения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граждан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-  </a:t>
            </a:r>
            <a:r>
              <a:rPr lang="en-US" sz="3199" dirty="0" err="1" smtClean="0">
                <a:solidFill>
                  <a:srgbClr val="050707"/>
                </a:solidFill>
                <a:latin typeface="Glacial Indifference"/>
              </a:rPr>
              <a:t>охрана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окружающей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среды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защита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животных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- 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акции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по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озеленению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уборке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территорий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-</a:t>
            </a:r>
            <a:r>
              <a:rPr lang="ru-RU" sz="3199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 smtClean="0">
                <a:solidFill>
                  <a:srgbClr val="050707"/>
                </a:solidFill>
                <a:latin typeface="Glacial Indifference"/>
              </a:rPr>
              <a:t>внедрение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новых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современных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методик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инновационных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технологий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систему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гармоничного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развития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детей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-</a:t>
            </a:r>
            <a:r>
              <a:rPr lang="ru-RU" sz="3199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 smtClean="0">
                <a:solidFill>
                  <a:srgbClr val="050707"/>
                </a:solidFill>
                <a:latin typeface="Glacial Indifference"/>
              </a:rPr>
              <a:t>реализация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образовательных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проектов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инклюзивное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образование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, в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том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числе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для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работы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с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людьми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/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детьми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с ОВЗ 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т.д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.</a:t>
            </a:r>
          </a:p>
          <a:p>
            <a:pPr>
              <a:lnSpc>
                <a:spcPts val="3346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" y="-22860"/>
            <a:ext cx="2667000" cy="2218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405</Words>
  <Application>Microsoft Office PowerPoint</Application>
  <PresentationFormat>Произвольный</PresentationFormat>
  <Paragraphs>114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Glacial Indifference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Cream and Black Pitch Deck Presentation</dc:title>
  <dc:creator>ПК1</dc:creator>
  <cp:lastModifiedBy>Пользователь Windows</cp:lastModifiedBy>
  <cp:revision>3</cp:revision>
  <dcterms:created xsi:type="dcterms:W3CDTF">2006-08-16T00:00:00Z</dcterms:created>
  <dcterms:modified xsi:type="dcterms:W3CDTF">2020-06-03T03:51:00Z</dcterms:modified>
  <dc:identifier>DAD86DOVIhI</dc:identifier>
</cp:coreProperties>
</file>