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19"/>
  </p:notesMasterIdLst>
  <p:sldIdLst>
    <p:sldId id="273" r:id="rId2"/>
    <p:sldId id="259" r:id="rId3"/>
    <p:sldId id="272" r:id="rId4"/>
    <p:sldId id="257" r:id="rId5"/>
    <p:sldId id="266" r:id="rId6"/>
    <p:sldId id="264" r:id="rId7"/>
    <p:sldId id="258" r:id="rId8"/>
    <p:sldId id="268" r:id="rId9"/>
    <p:sldId id="260" r:id="rId10"/>
    <p:sldId id="267" r:id="rId11"/>
    <p:sldId id="269" r:id="rId12"/>
    <p:sldId id="262" r:id="rId13"/>
    <p:sldId id="261" r:id="rId14"/>
    <p:sldId id="270" r:id="rId15"/>
    <p:sldId id="263" r:id="rId16"/>
    <p:sldId id="274" r:id="rId17"/>
    <p:sldId id="265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без заголовка" id="{E69ACC31-6C8E-4F40-AC8D-DC305606F381}">
          <p14:sldIdLst/>
        </p14:section>
        <p14:section name="Раздел без заголовка" id="{9F4536FC-3BB9-44ED-982C-F4D82DE867DC}">
          <p14:sldIdLst>
            <p14:sldId id="273"/>
            <p14:sldId id="259"/>
            <p14:sldId id="272"/>
            <p14:sldId id="257"/>
            <p14:sldId id="266"/>
            <p14:sldId id="264"/>
            <p14:sldId id="258"/>
            <p14:sldId id="268"/>
            <p14:sldId id="260"/>
            <p14:sldId id="267"/>
            <p14:sldId id="269"/>
            <p14:sldId id="262"/>
            <p14:sldId id="261"/>
            <p14:sldId id="270"/>
            <p14:sldId id="263"/>
            <p14:sldId id="274"/>
            <p14:sldId id="265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3300"/>
    <a:srgbClr val="B47CBA"/>
    <a:srgbClr val="990033"/>
    <a:srgbClr val="006600"/>
    <a:srgbClr val="00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>
    <p:restoredLeft sz="15620"/>
    <p:restoredTop sz="99204" autoAdjust="0"/>
  </p:normalViewPr>
  <p:slideViewPr>
    <p:cSldViewPr>
      <p:cViewPr>
        <p:scale>
          <a:sx n="100" d="100"/>
          <a:sy n="100" d="100"/>
        </p:scale>
        <p:origin x="-88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127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25"/>
          <c:dPt>
            <c:idx val="2"/>
            <c:bubble3D val="0"/>
            <c:spPr>
              <a:solidFill>
                <a:srgbClr val="B47CBA"/>
              </a:solidFill>
            </c:spPr>
          </c:dPt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ru-RU" smtClean="0"/>
                      <a:t>25764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b="1">
                    <a:solidFill>
                      <a:srgbClr val="002060"/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Лист1!$A$2:$A$4</c:f>
              <c:strCache>
                <c:ptCount val="3"/>
                <c:pt idx="0">
                  <c:v>Документы постоянного хранения</c:v>
                </c:pt>
                <c:pt idx="1">
                  <c:v>Документы по личному составу</c:v>
                </c:pt>
                <c:pt idx="2">
                  <c:v>Фотодокументы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25756</c:v>
                </c:pt>
                <c:pt idx="1">
                  <c:v>8863</c:v>
                </c:pt>
                <c:pt idx="2">
                  <c:v>588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>
        <c:manualLayout>
          <c:xMode val="edge"/>
          <c:yMode val="edge"/>
          <c:x val="0.62668453505166088"/>
          <c:y val="0.18365425727107762"/>
          <c:w val="0.36850539334013394"/>
          <c:h val="0.61131348425196852"/>
        </c:manualLayout>
      </c:layout>
      <c:overlay val="0"/>
      <c:txPr>
        <a:bodyPr/>
        <a:lstStyle/>
        <a:p>
          <a:pPr>
            <a:defRPr sz="2000" b="1">
              <a:solidFill>
                <a:srgbClr val="002060"/>
              </a:solidFill>
            </a:defRPr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Социально-правовые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1800">
                    <a:solidFill>
                      <a:srgbClr val="002060"/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Лист1!$A$2:$A$5</c:f>
              <c:numCache>
                <c:formatCode>General</c:formatCode>
                <c:ptCount val="4"/>
                <c:pt idx="0">
                  <c:v>2011</c:v>
                </c:pt>
                <c:pt idx="1">
                  <c:v>2012</c:v>
                </c:pt>
                <c:pt idx="2">
                  <c:v>2013</c:v>
                </c:pt>
                <c:pt idx="3">
                  <c:v>2014</c:v>
                </c:pt>
              </c:numCache>
            </c:num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599</c:v>
                </c:pt>
                <c:pt idx="1">
                  <c:v>570</c:v>
                </c:pt>
                <c:pt idx="2">
                  <c:v>562</c:v>
                </c:pt>
                <c:pt idx="3">
                  <c:v>600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Тематические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1800">
                    <a:solidFill>
                      <a:srgbClr val="002060"/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Лист1!$A$2:$A$5</c:f>
              <c:numCache>
                <c:formatCode>General</c:formatCode>
                <c:ptCount val="4"/>
                <c:pt idx="0">
                  <c:v>2011</c:v>
                </c:pt>
                <c:pt idx="1">
                  <c:v>2012</c:v>
                </c:pt>
                <c:pt idx="2">
                  <c:v>2013</c:v>
                </c:pt>
                <c:pt idx="3">
                  <c:v>2014</c:v>
                </c:pt>
              </c:numCache>
            </c:numRef>
          </c:cat>
          <c:val>
            <c:numRef>
              <c:f>Лист1!$C$2:$C$5</c:f>
              <c:numCache>
                <c:formatCode>General</c:formatCode>
                <c:ptCount val="4"/>
                <c:pt idx="0">
                  <c:v>1225</c:v>
                </c:pt>
                <c:pt idx="1">
                  <c:v>1060</c:v>
                </c:pt>
                <c:pt idx="2">
                  <c:v>782</c:v>
                </c:pt>
                <c:pt idx="3">
                  <c:v>690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shape val="cylinder"/>
        <c:axId val="42040704"/>
        <c:axId val="42050688"/>
        <c:axId val="0"/>
      </c:bar3DChart>
      <c:catAx>
        <c:axId val="4204070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txPr>
          <a:bodyPr/>
          <a:lstStyle/>
          <a:p>
            <a:pPr>
              <a:defRPr sz="1800" b="1">
                <a:solidFill>
                  <a:srgbClr val="002060"/>
                </a:solidFill>
              </a:defRPr>
            </a:pPr>
            <a:endParaRPr lang="ru-RU"/>
          </a:p>
        </c:txPr>
        <c:crossAx val="42050688"/>
        <c:crosses val="autoZero"/>
        <c:auto val="1"/>
        <c:lblAlgn val="ctr"/>
        <c:lblOffset val="100"/>
        <c:noMultiLvlLbl val="0"/>
      </c:catAx>
      <c:valAx>
        <c:axId val="42050688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42040704"/>
        <c:crosses val="autoZero"/>
        <c:crossBetween val="between"/>
      </c:valAx>
    </c:plotArea>
    <c:legend>
      <c:legendPos val="t"/>
      <c:layout/>
      <c:overlay val="0"/>
      <c:txPr>
        <a:bodyPr/>
        <a:lstStyle/>
        <a:p>
          <a:pPr>
            <a:defRPr sz="1800" b="1">
              <a:solidFill>
                <a:srgbClr val="002060"/>
              </a:solidFill>
            </a:defRPr>
          </a:pPr>
          <a:endParaRPr lang="ru-RU"/>
        </a:p>
      </c:txPr>
    </c:legend>
    <c:plotVisOnly val="1"/>
    <c:dispBlanksAs val="gap"/>
    <c:showDLblsOverMax val="0"/>
  </c:chart>
  <c:spPr>
    <a:gradFill rotWithShape="1">
      <a:gsLst>
        <a:gs pos="0">
          <a:schemeClr val="accent2">
            <a:tint val="50000"/>
            <a:satMod val="300000"/>
          </a:schemeClr>
        </a:gs>
        <a:gs pos="35000">
          <a:schemeClr val="accent2">
            <a:tint val="37000"/>
            <a:satMod val="300000"/>
          </a:schemeClr>
        </a:gs>
        <a:gs pos="100000">
          <a:schemeClr val="accent2">
            <a:tint val="15000"/>
            <a:satMod val="350000"/>
          </a:schemeClr>
        </a:gs>
      </a:gsLst>
      <a:lin ang="16200000" scaled="1"/>
    </a:gradFill>
    <a:ln w="9525" cap="flat" cmpd="sng" algn="ctr">
      <a:solidFill>
        <a:schemeClr val="accent2">
          <a:shade val="95000"/>
          <a:satMod val="105000"/>
        </a:schemeClr>
      </a:solidFill>
      <a:prstDash val="solid"/>
    </a:ln>
    <a:effectLst>
      <a:outerShdw blurRad="40000" dist="20000" dir="5400000" rotWithShape="0">
        <a:srgbClr val="000000">
          <a:alpha val="38000"/>
        </a:srgbClr>
      </a:outerShdw>
    </a:effectLst>
  </c:spPr>
  <c:txPr>
    <a:bodyPr/>
    <a:lstStyle/>
    <a:p>
      <a:pPr>
        <a:defRPr>
          <a:solidFill>
            <a:schemeClr val="dk1"/>
          </a:solidFill>
          <a:latin typeface="+mn-lt"/>
          <a:ea typeface="+mn-ea"/>
          <a:cs typeface="+mn-cs"/>
        </a:defRPr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10"/>
    </mc:Choice>
    <mc:Fallback>
      <c:style val="10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dPt>
            <c:idx val="0"/>
            <c:bubble3D val="0"/>
            <c:spPr>
              <a:solidFill>
                <a:srgbClr val="006600"/>
              </a:solidFill>
            </c:spPr>
          </c:dPt>
          <c:dPt>
            <c:idx val="1"/>
            <c:bubble3D val="0"/>
            <c:spPr>
              <a:solidFill>
                <a:srgbClr val="0070C0"/>
              </a:solidFill>
            </c:spPr>
          </c:dPt>
          <c:dPt>
            <c:idx val="2"/>
            <c:bubble3D val="0"/>
            <c:spPr>
              <a:solidFill>
                <a:schemeClr val="accent5">
                  <a:lumMod val="75000"/>
                </a:schemeClr>
              </a:solidFill>
            </c:spPr>
          </c:dPt>
          <c:dPt>
            <c:idx val="3"/>
            <c:bubble3D val="0"/>
            <c:spPr>
              <a:solidFill>
                <a:srgbClr val="993300"/>
              </a:solidFill>
            </c:spPr>
          </c:dPt>
          <c:dLbls>
            <c:txPr>
              <a:bodyPr/>
              <a:lstStyle/>
              <a:p>
                <a:pPr>
                  <a:defRPr sz="1800" b="1"/>
                </a:pPr>
                <a:endParaRPr lang="ru-RU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</c:dLbls>
          <c:cat>
            <c:strRef>
              <c:f>Лист1!$A$2:$A$5</c:f>
              <c:strCache>
                <c:ptCount val="4"/>
                <c:pt idx="0">
                  <c:v>Федеральные</c:v>
                </c:pt>
                <c:pt idx="1">
                  <c:v>Областные</c:v>
                </c:pt>
                <c:pt idx="2">
                  <c:v>Муниципальные</c:v>
                </c:pt>
                <c:pt idx="3">
                  <c:v>Частные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3</c:v>
                </c:pt>
                <c:pt idx="1">
                  <c:v>5</c:v>
                </c:pt>
                <c:pt idx="2">
                  <c:v>44</c:v>
                </c:pt>
                <c:pt idx="3">
                  <c:v>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</c:plotArea>
    <c:legend>
      <c:legendPos val="r"/>
      <c:layout/>
      <c:overlay val="0"/>
      <c:txPr>
        <a:bodyPr/>
        <a:lstStyle/>
        <a:p>
          <a:pPr>
            <a:defRPr sz="1800"/>
          </a:pPr>
          <a:endParaRPr lang="ru-RU"/>
        </a:p>
      </c:txPr>
    </c:legend>
    <c:plotVisOnly val="1"/>
    <c:dispBlanksAs val="gap"/>
    <c:showDLblsOverMax val="0"/>
  </c:chart>
  <c:spPr>
    <a:gradFill rotWithShape="1">
      <a:gsLst>
        <a:gs pos="0">
          <a:schemeClr val="accent2">
            <a:tint val="50000"/>
            <a:satMod val="300000"/>
          </a:schemeClr>
        </a:gs>
        <a:gs pos="35000">
          <a:schemeClr val="accent2">
            <a:tint val="37000"/>
            <a:satMod val="300000"/>
          </a:schemeClr>
        </a:gs>
        <a:gs pos="100000">
          <a:schemeClr val="accent2">
            <a:tint val="15000"/>
            <a:satMod val="350000"/>
          </a:schemeClr>
        </a:gs>
      </a:gsLst>
      <a:lin ang="16200000" scaled="1"/>
    </a:gradFill>
    <a:ln w="9525" cap="flat" cmpd="sng" algn="ctr">
      <a:solidFill>
        <a:schemeClr val="accent2">
          <a:shade val="95000"/>
          <a:satMod val="105000"/>
        </a:schemeClr>
      </a:solidFill>
      <a:prstDash val="solid"/>
    </a:ln>
    <a:effectLst>
      <a:outerShdw blurRad="40000" dist="20000" dir="5400000" rotWithShape="0">
        <a:srgbClr val="000000">
          <a:alpha val="38000"/>
        </a:srgbClr>
      </a:outerShdw>
    </a:effectLst>
  </c:spPr>
  <c:txPr>
    <a:bodyPr/>
    <a:lstStyle/>
    <a:p>
      <a:pPr>
        <a:defRPr>
          <a:solidFill>
            <a:schemeClr val="dk1"/>
          </a:solidFill>
          <a:latin typeface="+mn-lt"/>
          <a:ea typeface="+mn-ea"/>
          <a:cs typeface="+mn-cs"/>
        </a:defRPr>
      </a:pPr>
      <a:endParaRPr lang="ru-RU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9ED26BD-FF7A-474D-A4FF-BDFF8022C0A1}" type="doc">
      <dgm:prSet loTypeId="urn:microsoft.com/office/officeart/2005/8/layout/cycle6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412BF3B0-8FF7-4841-AE4E-36396D5B4117}">
      <dgm:prSet phldrT="[Текст]"/>
      <dgm:spPr>
        <a:solidFill>
          <a:srgbClr val="006600"/>
        </a:solidFill>
      </dgm:spPr>
      <dgm:t>
        <a:bodyPr/>
        <a:lstStyle/>
        <a:p>
          <a:pPr algn="ctr"/>
          <a:r>
            <a:rPr lang="ru-RU" b="1" dirty="0" smtClean="0"/>
            <a:t>Экономика</a:t>
          </a:r>
          <a:endParaRPr lang="ru-RU" b="1" dirty="0"/>
        </a:p>
      </dgm:t>
    </dgm:pt>
    <dgm:pt modelId="{9F09113D-5B99-47AF-8F97-63F32B5612A4}" type="parTrans" cxnId="{2082ED53-79EA-4501-B60D-E0A063D80F29}">
      <dgm:prSet/>
      <dgm:spPr/>
      <dgm:t>
        <a:bodyPr/>
        <a:lstStyle/>
        <a:p>
          <a:pPr algn="ctr"/>
          <a:endParaRPr lang="ru-RU"/>
        </a:p>
      </dgm:t>
    </dgm:pt>
    <dgm:pt modelId="{907D2366-D119-4454-8905-8A281B9C23EC}" type="sibTrans" cxnId="{2082ED53-79EA-4501-B60D-E0A063D80F29}">
      <dgm:prSet/>
      <dgm:spPr/>
      <dgm:t>
        <a:bodyPr/>
        <a:lstStyle/>
        <a:p>
          <a:pPr algn="ctr"/>
          <a:endParaRPr lang="ru-RU"/>
        </a:p>
      </dgm:t>
    </dgm:pt>
    <dgm:pt modelId="{46DEF2F6-4DFE-4AC7-B25B-3A65D5F0F8AA}">
      <dgm:prSet phldrT="[Текст]"/>
      <dgm:spPr>
        <a:solidFill>
          <a:srgbClr val="993300"/>
        </a:solidFill>
      </dgm:spPr>
      <dgm:t>
        <a:bodyPr/>
        <a:lstStyle/>
        <a:p>
          <a:pPr algn="ctr"/>
          <a:r>
            <a:rPr lang="ru-RU" b="1" dirty="0" smtClean="0"/>
            <a:t>Образование</a:t>
          </a:r>
          <a:endParaRPr lang="ru-RU" b="1" dirty="0"/>
        </a:p>
      </dgm:t>
    </dgm:pt>
    <dgm:pt modelId="{64F76FF9-CD57-4880-85C7-1902E36F4926}" type="parTrans" cxnId="{E79D1FFD-97B8-49BE-894A-8AE34D95993D}">
      <dgm:prSet/>
      <dgm:spPr/>
      <dgm:t>
        <a:bodyPr/>
        <a:lstStyle/>
        <a:p>
          <a:pPr algn="ctr"/>
          <a:endParaRPr lang="ru-RU"/>
        </a:p>
      </dgm:t>
    </dgm:pt>
    <dgm:pt modelId="{E88EA3BA-FC4D-432C-8059-823ABE876A86}" type="sibTrans" cxnId="{E79D1FFD-97B8-49BE-894A-8AE34D95993D}">
      <dgm:prSet/>
      <dgm:spPr/>
      <dgm:t>
        <a:bodyPr/>
        <a:lstStyle/>
        <a:p>
          <a:pPr algn="ctr"/>
          <a:endParaRPr lang="ru-RU"/>
        </a:p>
      </dgm:t>
    </dgm:pt>
    <dgm:pt modelId="{88BD22E2-0FB8-49B1-A5B4-922F0D3219E6}">
      <dgm:prSet phldrT="[Текст]"/>
      <dgm:spPr>
        <a:solidFill>
          <a:schemeClr val="accent5">
            <a:lumMod val="75000"/>
          </a:schemeClr>
        </a:solidFill>
      </dgm:spPr>
      <dgm:t>
        <a:bodyPr/>
        <a:lstStyle/>
        <a:p>
          <a:pPr algn="ctr"/>
          <a:r>
            <a:rPr lang="ru-RU" b="1" dirty="0" smtClean="0"/>
            <a:t>Сельское Хозяйство</a:t>
          </a:r>
          <a:endParaRPr lang="ru-RU" b="1" dirty="0"/>
        </a:p>
      </dgm:t>
    </dgm:pt>
    <dgm:pt modelId="{B029AA76-B213-4979-8ACF-94375061A6CD}" type="parTrans" cxnId="{3F0EA579-C9BF-4372-BDF4-1870B3DEAC01}">
      <dgm:prSet/>
      <dgm:spPr/>
      <dgm:t>
        <a:bodyPr/>
        <a:lstStyle/>
        <a:p>
          <a:pPr algn="ctr"/>
          <a:endParaRPr lang="ru-RU"/>
        </a:p>
      </dgm:t>
    </dgm:pt>
    <dgm:pt modelId="{02D18280-42B8-4B3A-9D0C-0138B9151043}" type="sibTrans" cxnId="{3F0EA579-C9BF-4372-BDF4-1870B3DEAC01}">
      <dgm:prSet/>
      <dgm:spPr/>
      <dgm:t>
        <a:bodyPr/>
        <a:lstStyle/>
        <a:p>
          <a:pPr algn="ctr"/>
          <a:endParaRPr lang="ru-RU"/>
        </a:p>
      </dgm:t>
    </dgm:pt>
    <dgm:pt modelId="{D9E79B43-EC8B-41A9-8BEA-3110E83F032E}">
      <dgm:prSet phldrT="[Текст]"/>
      <dgm:spPr>
        <a:solidFill>
          <a:srgbClr val="002060"/>
        </a:solidFill>
      </dgm:spPr>
      <dgm:t>
        <a:bodyPr/>
        <a:lstStyle/>
        <a:p>
          <a:pPr algn="ctr"/>
          <a:r>
            <a:rPr lang="ru-RU" b="1" dirty="0" smtClean="0"/>
            <a:t>Здравоохранение</a:t>
          </a:r>
          <a:endParaRPr lang="ru-RU" b="1" dirty="0"/>
        </a:p>
      </dgm:t>
    </dgm:pt>
    <dgm:pt modelId="{1378EE84-B96E-4EBC-B01F-61D335E26547}" type="parTrans" cxnId="{8E5A5B2A-DFC7-4D19-B04A-7103AC447598}">
      <dgm:prSet/>
      <dgm:spPr/>
      <dgm:t>
        <a:bodyPr/>
        <a:lstStyle/>
        <a:p>
          <a:pPr algn="ctr"/>
          <a:endParaRPr lang="ru-RU"/>
        </a:p>
      </dgm:t>
    </dgm:pt>
    <dgm:pt modelId="{BA3F307F-58D7-45BD-B5DE-1FAE60080E46}" type="sibTrans" cxnId="{8E5A5B2A-DFC7-4D19-B04A-7103AC447598}">
      <dgm:prSet/>
      <dgm:spPr/>
      <dgm:t>
        <a:bodyPr/>
        <a:lstStyle/>
        <a:p>
          <a:pPr algn="ctr"/>
          <a:endParaRPr lang="ru-RU"/>
        </a:p>
      </dgm:t>
    </dgm:pt>
    <dgm:pt modelId="{11B08B08-E201-4380-BF33-A28C0DCE033B}">
      <dgm:prSet phldrT="[Текст]"/>
      <dgm:spPr>
        <a:solidFill>
          <a:srgbClr val="B47CBA"/>
        </a:solidFill>
      </dgm:spPr>
      <dgm:t>
        <a:bodyPr/>
        <a:lstStyle/>
        <a:p>
          <a:pPr algn="ctr"/>
          <a:r>
            <a:rPr lang="ru-RU" b="1" dirty="0" smtClean="0"/>
            <a:t>Культура</a:t>
          </a:r>
          <a:endParaRPr lang="ru-RU" b="1" dirty="0"/>
        </a:p>
      </dgm:t>
    </dgm:pt>
    <dgm:pt modelId="{C144E8D3-BB6E-43C7-8893-880818EF6074}" type="parTrans" cxnId="{047DEBA7-D422-4B0E-9E2C-52C43B5FC187}">
      <dgm:prSet/>
      <dgm:spPr/>
      <dgm:t>
        <a:bodyPr/>
        <a:lstStyle/>
        <a:p>
          <a:pPr algn="ctr"/>
          <a:endParaRPr lang="ru-RU"/>
        </a:p>
      </dgm:t>
    </dgm:pt>
    <dgm:pt modelId="{EC445B78-1E36-4443-879C-91E27EEFC8E7}" type="sibTrans" cxnId="{047DEBA7-D422-4B0E-9E2C-52C43B5FC187}">
      <dgm:prSet/>
      <dgm:spPr/>
      <dgm:t>
        <a:bodyPr/>
        <a:lstStyle/>
        <a:p>
          <a:pPr algn="ctr"/>
          <a:endParaRPr lang="ru-RU"/>
        </a:p>
      </dgm:t>
    </dgm:pt>
    <dgm:pt modelId="{279BF0E3-6378-40A6-83C8-07A68ED00185}" type="pres">
      <dgm:prSet presAssocID="{A9ED26BD-FF7A-474D-A4FF-BDFF8022C0A1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48901FD4-8FA7-4847-84AB-6847565EDED0}" type="pres">
      <dgm:prSet presAssocID="{412BF3B0-8FF7-4841-AE4E-36396D5B4117}" presName="node" presStyleLbl="node1" presStyleIdx="0" presStyleCnt="5" custScaleX="129693" custScaleY="11884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0383AC5-8C6D-4622-B09A-6907013638C1}" type="pres">
      <dgm:prSet presAssocID="{412BF3B0-8FF7-4841-AE4E-36396D5B4117}" presName="spNode" presStyleCnt="0"/>
      <dgm:spPr/>
    </dgm:pt>
    <dgm:pt modelId="{668D87B9-C74D-4602-BF00-01AB1F87E7C8}" type="pres">
      <dgm:prSet presAssocID="{907D2366-D119-4454-8905-8A281B9C23EC}" presName="sibTrans" presStyleLbl="sibTrans1D1" presStyleIdx="0" presStyleCnt="5"/>
      <dgm:spPr/>
      <dgm:t>
        <a:bodyPr/>
        <a:lstStyle/>
        <a:p>
          <a:endParaRPr lang="ru-RU"/>
        </a:p>
      </dgm:t>
    </dgm:pt>
    <dgm:pt modelId="{81EA0278-2789-4992-A0E7-186F1FD5DAE5}" type="pres">
      <dgm:prSet presAssocID="{46DEF2F6-4DFE-4AC7-B25B-3A65D5F0F8AA}" presName="node" presStyleLbl="node1" presStyleIdx="1" presStyleCnt="5" custScaleX="121222" custScaleY="11844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7D13027-BFAB-48BF-A794-79DDF7B6561C}" type="pres">
      <dgm:prSet presAssocID="{46DEF2F6-4DFE-4AC7-B25B-3A65D5F0F8AA}" presName="spNode" presStyleCnt="0"/>
      <dgm:spPr/>
    </dgm:pt>
    <dgm:pt modelId="{5C5CFD8C-4EF5-45D7-B3D1-83D8BEEC9DAE}" type="pres">
      <dgm:prSet presAssocID="{E88EA3BA-FC4D-432C-8059-823ABE876A86}" presName="sibTrans" presStyleLbl="sibTrans1D1" presStyleIdx="1" presStyleCnt="5"/>
      <dgm:spPr/>
      <dgm:t>
        <a:bodyPr/>
        <a:lstStyle/>
        <a:p>
          <a:endParaRPr lang="ru-RU"/>
        </a:p>
      </dgm:t>
    </dgm:pt>
    <dgm:pt modelId="{BFAFA919-3F67-478E-A9FF-E989ADDE57CA}" type="pres">
      <dgm:prSet presAssocID="{88BD22E2-0FB8-49B1-A5B4-922F0D3219E6}" presName="node" presStyleLbl="node1" presStyleIdx="2" presStyleCnt="5" custScaleX="132087" custScaleY="11776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74CB7A7-1928-4720-B9AD-ED8EEB23B2AC}" type="pres">
      <dgm:prSet presAssocID="{88BD22E2-0FB8-49B1-A5B4-922F0D3219E6}" presName="spNode" presStyleCnt="0"/>
      <dgm:spPr/>
    </dgm:pt>
    <dgm:pt modelId="{6B1ECC92-5974-46EC-BDE9-2F85D272A131}" type="pres">
      <dgm:prSet presAssocID="{02D18280-42B8-4B3A-9D0C-0138B9151043}" presName="sibTrans" presStyleLbl="sibTrans1D1" presStyleIdx="2" presStyleCnt="5"/>
      <dgm:spPr/>
      <dgm:t>
        <a:bodyPr/>
        <a:lstStyle/>
        <a:p>
          <a:endParaRPr lang="ru-RU"/>
        </a:p>
      </dgm:t>
    </dgm:pt>
    <dgm:pt modelId="{F8F4CE5E-531E-4679-A826-55329233407E}" type="pres">
      <dgm:prSet presAssocID="{D9E79B43-EC8B-41A9-8BEA-3110E83F032E}" presName="node" presStyleLbl="node1" presStyleIdx="3" presStyleCnt="5" custScaleX="132412" custScaleY="11972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0C93BBD-5ECE-48DB-A09C-1DD542E46AFB}" type="pres">
      <dgm:prSet presAssocID="{D9E79B43-EC8B-41A9-8BEA-3110E83F032E}" presName="spNode" presStyleCnt="0"/>
      <dgm:spPr/>
    </dgm:pt>
    <dgm:pt modelId="{8D7381BD-A888-479B-AB2E-D834227DEA72}" type="pres">
      <dgm:prSet presAssocID="{BA3F307F-58D7-45BD-B5DE-1FAE60080E46}" presName="sibTrans" presStyleLbl="sibTrans1D1" presStyleIdx="3" presStyleCnt="5"/>
      <dgm:spPr/>
      <dgm:t>
        <a:bodyPr/>
        <a:lstStyle/>
        <a:p>
          <a:endParaRPr lang="ru-RU"/>
        </a:p>
      </dgm:t>
    </dgm:pt>
    <dgm:pt modelId="{3D398F97-FDE1-4027-B1F0-37115BD8F3B3}" type="pres">
      <dgm:prSet presAssocID="{11B08B08-E201-4380-BF33-A28C0DCE033B}" presName="node" presStyleLbl="node1" presStyleIdx="4" presStyleCnt="5" custScaleX="124041" custScaleY="11844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9F72E21-181E-4B2B-AFAA-04F1580C2B13}" type="pres">
      <dgm:prSet presAssocID="{11B08B08-E201-4380-BF33-A28C0DCE033B}" presName="spNode" presStyleCnt="0"/>
      <dgm:spPr/>
    </dgm:pt>
    <dgm:pt modelId="{97052596-6E83-43B5-9F70-866D0CE2A545}" type="pres">
      <dgm:prSet presAssocID="{EC445B78-1E36-4443-879C-91E27EEFC8E7}" presName="sibTrans" presStyleLbl="sibTrans1D1" presStyleIdx="4" presStyleCnt="5"/>
      <dgm:spPr/>
      <dgm:t>
        <a:bodyPr/>
        <a:lstStyle/>
        <a:p>
          <a:endParaRPr lang="ru-RU"/>
        </a:p>
      </dgm:t>
    </dgm:pt>
  </dgm:ptLst>
  <dgm:cxnLst>
    <dgm:cxn modelId="{2082ED53-79EA-4501-B60D-E0A063D80F29}" srcId="{A9ED26BD-FF7A-474D-A4FF-BDFF8022C0A1}" destId="{412BF3B0-8FF7-4841-AE4E-36396D5B4117}" srcOrd="0" destOrd="0" parTransId="{9F09113D-5B99-47AF-8F97-63F32B5612A4}" sibTransId="{907D2366-D119-4454-8905-8A281B9C23EC}"/>
    <dgm:cxn modelId="{E79D1FFD-97B8-49BE-894A-8AE34D95993D}" srcId="{A9ED26BD-FF7A-474D-A4FF-BDFF8022C0A1}" destId="{46DEF2F6-4DFE-4AC7-B25B-3A65D5F0F8AA}" srcOrd="1" destOrd="0" parTransId="{64F76FF9-CD57-4880-85C7-1902E36F4926}" sibTransId="{E88EA3BA-FC4D-432C-8059-823ABE876A86}"/>
    <dgm:cxn modelId="{019623A9-8001-4829-AA5C-4CF5EB1B7979}" type="presOf" srcId="{EC445B78-1E36-4443-879C-91E27EEFC8E7}" destId="{97052596-6E83-43B5-9F70-866D0CE2A545}" srcOrd="0" destOrd="0" presId="urn:microsoft.com/office/officeart/2005/8/layout/cycle6"/>
    <dgm:cxn modelId="{5AFFDD10-EDE3-47C2-A8E0-F67104E826BB}" type="presOf" srcId="{11B08B08-E201-4380-BF33-A28C0DCE033B}" destId="{3D398F97-FDE1-4027-B1F0-37115BD8F3B3}" srcOrd="0" destOrd="0" presId="urn:microsoft.com/office/officeart/2005/8/layout/cycle6"/>
    <dgm:cxn modelId="{6C6D51A3-6845-434E-BEB3-3932707E8D6F}" type="presOf" srcId="{46DEF2F6-4DFE-4AC7-B25B-3A65D5F0F8AA}" destId="{81EA0278-2789-4992-A0E7-186F1FD5DAE5}" srcOrd="0" destOrd="0" presId="urn:microsoft.com/office/officeart/2005/8/layout/cycle6"/>
    <dgm:cxn modelId="{CE909E67-38C6-4006-B732-A2DA0CA55BD9}" type="presOf" srcId="{D9E79B43-EC8B-41A9-8BEA-3110E83F032E}" destId="{F8F4CE5E-531E-4679-A826-55329233407E}" srcOrd="0" destOrd="0" presId="urn:microsoft.com/office/officeart/2005/8/layout/cycle6"/>
    <dgm:cxn modelId="{2E2EAA90-372A-4AB4-BFB6-C9815404D2CB}" type="presOf" srcId="{BA3F307F-58D7-45BD-B5DE-1FAE60080E46}" destId="{8D7381BD-A888-479B-AB2E-D834227DEA72}" srcOrd="0" destOrd="0" presId="urn:microsoft.com/office/officeart/2005/8/layout/cycle6"/>
    <dgm:cxn modelId="{E7192647-7573-4948-8913-355C9FD494FF}" type="presOf" srcId="{A9ED26BD-FF7A-474D-A4FF-BDFF8022C0A1}" destId="{279BF0E3-6378-40A6-83C8-07A68ED00185}" srcOrd="0" destOrd="0" presId="urn:microsoft.com/office/officeart/2005/8/layout/cycle6"/>
    <dgm:cxn modelId="{DE648D02-2D9A-4509-A350-E08E8C39542B}" type="presOf" srcId="{E88EA3BA-FC4D-432C-8059-823ABE876A86}" destId="{5C5CFD8C-4EF5-45D7-B3D1-83D8BEEC9DAE}" srcOrd="0" destOrd="0" presId="urn:microsoft.com/office/officeart/2005/8/layout/cycle6"/>
    <dgm:cxn modelId="{C7A31818-B17B-4DD7-8710-BFE5CF74F99A}" type="presOf" srcId="{907D2366-D119-4454-8905-8A281B9C23EC}" destId="{668D87B9-C74D-4602-BF00-01AB1F87E7C8}" srcOrd="0" destOrd="0" presId="urn:microsoft.com/office/officeart/2005/8/layout/cycle6"/>
    <dgm:cxn modelId="{8E5A5B2A-DFC7-4D19-B04A-7103AC447598}" srcId="{A9ED26BD-FF7A-474D-A4FF-BDFF8022C0A1}" destId="{D9E79B43-EC8B-41A9-8BEA-3110E83F032E}" srcOrd="3" destOrd="0" parTransId="{1378EE84-B96E-4EBC-B01F-61D335E26547}" sibTransId="{BA3F307F-58D7-45BD-B5DE-1FAE60080E46}"/>
    <dgm:cxn modelId="{3F0EA579-C9BF-4372-BDF4-1870B3DEAC01}" srcId="{A9ED26BD-FF7A-474D-A4FF-BDFF8022C0A1}" destId="{88BD22E2-0FB8-49B1-A5B4-922F0D3219E6}" srcOrd="2" destOrd="0" parTransId="{B029AA76-B213-4979-8ACF-94375061A6CD}" sibTransId="{02D18280-42B8-4B3A-9D0C-0138B9151043}"/>
    <dgm:cxn modelId="{E4572172-436E-45DC-8BDB-FB0B39C61427}" type="presOf" srcId="{412BF3B0-8FF7-4841-AE4E-36396D5B4117}" destId="{48901FD4-8FA7-4847-84AB-6847565EDED0}" srcOrd="0" destOrd="0" presId="urn:microsoft.com/office/officeart/2005/8/layout/cycle6"/>
    <dgm:cxn modelId="{8B1EFDC8-C489-4D14-A365-61C7DECC97DC}" type="presOf" srcId="{02D18280-42B8-4B3A-9D0C-0138B9151043}" destId="{6B1ECC92-5974-46EC-BDE9-2F85D272A131}" srcOrd="0" destOrd="0" presId="urn:microsoft.com/office/officeart/2005/8/layout/cycle6"/>
    <dgm:cxn modelId="{047DEBA7-D422-4B0E-9E2C-52C43B5FC187}" srcId="{A9ED26BD-FF7A-474D-A4FF-BDFF8022C0A1}" destId="{11B08B08-E201-4380-BF33-A28C0DCE033B}" srcOrd="4" destOrd="0" parTransId="{C144E8D3-BB6E-43C7-8893-880818EF6074}" sibTransId="{EC445B78-1E36-4443-879C-91E27EEFC8E7}"/>
    <dgm:cxn modelId="{A52D0C54-E599-4238-9466-DD0704938BAC}" type="presOf" srcId="{88BD22E2-0FB8-49B1-A5B4-922F0D3219E6}" destId="{BFAFA919-3F67-478E-A9FF-E989ADDE57CA}" srcOrd="0" destOrd="0" presId="urn:microsoft.com/office/officeart/2005/8/layout/cycle6"/>
    <dgm:cxn modelId="{171827D4-B6B5-4DBB-913B-A9220B4CF378}" type="presParOf" srcId="{279BF0E3-6378-40A6-83C8-07A68ED00185}" destId="{48901FD4-8FA7-4847-84AB-6847565EDED0}" srcOrd="0" destOrd="0" presId="urn:microsoft.com/office/officeart/2005/8/layout/cycle6"/>
    <dgm:cxn modelId="{B9DCF72B-6CFF-4813-83CA-31222C3B4C5F}" type="presParOf" srcId="{279BF0E3-6378-40A6-83C8-07A68ED00185}" destId="{D0383AC5-8C6D-4622-B09A-6907013638C1}" srcOrd="1" destOrd="0" presId="urn:microsoft.com/office/officeart/2005/8/layout/cycle6"/>
    <dgm:cxn modelId="{EA6DE717-B941-41DE-9019-0F1BB7662A52}" type="presParOf" srcId="{279BF0E3-6378-40A6-83C8-07A68ED00185}" destId="{668D87B9-C74D-4602-BF00-01AB1F87E7C8}" srcOrd="2" destOrd="0" presId="urn:microsoft.com/office/officeart/2005/8/layout/cycle6"/>
    <dgm:cxn modelId="{88848BD1-196B-4F60-A17D-C3522AB343C0}" type="presParOf" srcId="{279BF0E3-6378-40A6-83C8-07A68ED00185}" destId="{81EA0278-2789-4992-A0E7-186F1FD5DAE5}" srcOrd="3" destOrd="0" presId="urn:microsoft.com/office/officeart/2005/8/layout/cycle6"/>
    <dgm:cxn modelId="{8295E4B3-5803-43BA-BC96-1FCFD6D11854}" type="presParOf" srcId="{279BF0E3-6378-40A6-83C8-07A68ED00185}" destId="{E7D13027-BFAB-48BF-A794-79DDF7B6561C}" srcOrd="4" destOrd="0" presId="urn:microsoft.com/office/officeart/2005/8/layout/cycle6"/>
    <dgm:cxn modelId="{91C036F2-6991-4316-8BDE-474A43FAFBCB}" type="presParOf" srcId="{279BF0E3-6378-40A6-83C8-07A68ED00185}" destId="{5C5CFD8C-4EF5-45D7-B3D1-83D8BEEC9DAE}" srcOrd="5" destOrd="0" presId="urn:microsoft.com/office/officeart/2005/8/layout/cycle6"/>
    <dgm:cxn modelId="{0D20F577-F733-4016-9D64-8EBA3513F375}" type="presParOf" srcId="{279BF0E3-6378-40A6-83C8-07A68ED00185}" destId="{BFAFA919-3F67-478E-A9FF-E989ADDE57CA}" srcOrd="6" destOrd="0" presId="urn:microsoft.com/office/officeart/2005/8/layout/cycle6"/>
    <dgm:cxn modelId="{4430D1E8-C7BC-4F85-A197-474B9D2EC26F}" type="presParOf" srcId="{279BF0E3-6378-40A6-83C8-07A68ED00185}" destId="{D74CB7A7-1928-4720-B9AD-ED8EEB23B2AC}" srcOrd="7" destOrd="0" presId="urn:microsoft.com/office/officeart/2005/8/layout/cycle6"/>
    <dgm:cxn modelId="{1FFE6B6C-40C6-41C1-8DDB-43B9B5CE2E79}" type="presParOf" srcId="{279BF0E3-6378-40A6-83C8-07A68ED00185}" destId="{6B1ECC92-5974-46EC-BDE9-2F85D272A131}" srcOrd="8" destOrd="0" presId="urn:microsoft.com/office/officeart/2005/8/layout/cycle6"/>
    <dgm:cxn modelId="{10B8132B-F18D-4BAA-85E8-D873480566F0}" type="presParOf" srcId="{279BF0E3-6378-40A6-83C8-07A68ED00185}" destId="{F8F4CE5E-531E-4679-A826-55329233407E}" srcOrd="9" destOrd="0" presId="urn:microsoft.com/office/officeart/2005/8/layout/cycle6"/>
    <dgm:cxn modelId="{1A0EDD7F-64D5-4DF8-BB5B-F29E1D15B100}" type="presParOf" srcId="{279BF0E3-6378-40A6-83C8-07A68ED00185}" destId="{60C93BBD-5ECE-48DB-A09C-1DD542E46AFB}" srcOrd="10" destOrd="0" presId="urn:microsoft.com/office/officeart/2005/8/layout/cycle6"/>
    <dgm:cxn modelId="{B5A2DE2C-90EB-4B16-A3CB-892856B95A4F}" type="presParOf" srcId="{279BF0E3-6378-40A6-83C8-07A68ED00185}" destId="{8D7381BD-A888-479B-AB2E-D834227DEA72}" srcOrd="11" destOrd="0" presId="urn:microsoft.com/office/officeart/2005/8/layout/cycle6"/>
    <dgm:cxn modelId="{EF388469-854D-49E8-A18C-1B63D9BDA235}" type="presParOf" srcId="{279BF0E3-6378-40A6-83C8-07A68ED00185}" destId="{3D398F97-FDE1-4027-B1F0-37115BD8F3B3}" srcOrd="12" destOrd="0" presId="urn:microsoft.com/office/officeart/2005/8/layout/cycle6"/>
    <dgm:cxn modelId="{F93FBDE9-87A0-4E2E-B1A3-42A60E25048F}" type="presParOf" srcId="{279BF0E3-6378-40A6-83C8-07A68ED00185}" destId="{99F72E21-181E-4B2B-AFAA-04F1580C2B13}" srcOrd="13" destOrd="0" presId="urn:microsoft.com/office/officeart/2005/8/layout/cycle6"/>
    <dgm:cxn modelId="{0FEB4DB9-4F33-4E62-86F7-4110ED419B44}" type="presParOf" srcId="{279BF0E3-6378-40A6-83C8-07A68ED00185}" destId="{97052596-6E83-43B5-9F70-866D0CE2A545}" srcOrd="14" destOrd="0" presId="urn:microsoft.com/office/officeart/2005/8/layout/cycle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6">
  <dgm:title val=""/>
  <dgm:desc val=""/>
  <dgm:catLst>
    <dgm:cat type="cycle" pri="4000"/>
    <dgm:cat type="relationship" pri="2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  <dgm:param type="endSty" val="noArr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01"/>
                <dgm:constr type="endPad" refType="connDist" fact="0.01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B8EAF4-35D6-489D-9169-C214138A5B6F}" type="datetimeFigureOut">
              <a:rPr lang="ru-RU" smtClean="0"/>
              <a:t>21.01.2015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184026-7059-4217-B083-538C8C8E67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70212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50448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36725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46845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37858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55563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72562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0801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5746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69946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01703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32613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56247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eg"/><Relationship Id="rId3" Type="http://schemas.openxmlformats.org/officeDocument/2006/relationships/image" Target="../media/image14.jpeg"/><Relationship Id="rId7" Type="http://schemas.openxmlformats.org/officeDocument/2006/relationships/image" Target="../media/image18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hyperlink" Target="mailto:oasmoshk@rambler.ru" TargetMode="Externa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Администратор\Рабочий стол\Выставка\DSCN143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88640"/>
            <a:ext cx="3389524" cy="25423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187624" y="3284984"/>
            <a:ext cx="6912768" cy="181588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</a:rPr>
              <a:t>ОТДЕЛ АРХИВНОЙ СЛУЖБЫ АДМИНИСТРАЦИИ </a:t>
            </a:r>
          </a:p>
          <a:p>
            <a:pPr algn="ctr"/>
            <a:r>
              <a:rPr lang="ru-RU" sz="2800" b="1" dirty="0" smtClean="0">
                <a:solidFill>
                  <a:srgbClr val="002060"/>
                </a:solidFill>
              </a:rPr>
              <a:t>МОШКОВСКОГО РАЙОНА </a:t>
            </a:r>
          </a:p>
          <a:p>
            <a:pPr algn="ctr"/>
            <a:r>
              <a:rPr lang="ru-RU" sz="2800" b="1" dirty="0" smtClean="0">
                <a:solidFill>
                  <a:srgbClr val="002060"/>
                </a:solidFill>
              </a:rPr>
              <a:t>НОВОСИБИРСКОЙ ОБЛАСТИ</a:t>
            </a:r>
            <a:endParaRPr lang="ru-RU" sz="28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619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274638"/>
            <a:ext cx="7859216" cy="922114"/>
          </a:xfrm>
        </p:spPr>
        <p:txBody>
          <a:bodyPr>
            <a:normAutofit fontScale="90000"/>
          </a:bodyPr>
          <a:lstStyle/>
          <a:p>
            <a:r>
              <a:rPr lang="ru-RU" sz="2400" b="1" dirty="0" smtClean="0">
                <a:solidFill>
                  <a:srgbClr val="990033"/>
                </a:solidFill>
              </a:rPr>
              <a:t/>
            </a:r>
            <a:br>
              <a:rPr lang="ru-RU" sz="2400" b="1" dirty="0" smtClean="0">
                <a:solidFill>
                  <a:srgbClr val="990033"/>
                </a:solidFill>
              </a:rPr>
            </a:br>
            <a:r>
              <a:rPr lang="ru-RU" sz="2700" b="1" dirty="0" smtClean="0">
                <a:solidFill>
                  <a:srgbClr val="002060"/>
                </a:solidFill>
              </a:rPr>
              <a:t>Состав организаций источников комплектования </a:t>
            </a:r>
            <a:r>
              <a:rPr lang="ru-RU" sz="2400" b="1" dirty="0" smtClean="0">
                <a:solidFill>
                  <a:srgbClr val="990033"/>
                </a:solidFill>
              </a:rPr>
              <a:t/>
            </a:r>
            <a:br>
              <a:rPr lang="ru-RU" sz="2400" b="1" dirty="0" smtClean="0">
                <a:solidFill>
                  <a:srgbClr val="990033"/>
                </a:solidFill>
              </a:rPr>
            </a:br>
            <a:r>
              <a:rPr lang="ru-RU" sz="2400" b="1" dirty="0" smtClean="0">
                <a:solidFill>
                  <a:srgbClr val="990033"/>
                </a:solidFill>
              </a:rPr>
              <a:t/>
            </a:r>
            <a:br>
              <a:rPr lang="ru-RU" sz="2400" b="1" dirty="0" smtClean="0">
                <a:solidFill>
                  <a:srgbClr val="990033"/>
                </a:solidFill>
              </a:rPr>
            </a:br>
            <a:r>
              <a:rPr lang="ru-RU" sz="2000" dirty="0" smtClean="0">
                <a:solidFill>
                  <a:srgbClr val="002060"/>
                </a:solidFill>
              </a:rPr>
              <a:t>Всего в список организаций-источников комплектования отдела архивной службы в включено 55 организаций</a:t>
            </a:r>
            <a:endParaRPr lang="ru-RU" sz="2400" dirty="0">
              <a:solidFill>
                <a:srgbClr val="002060"/>
              </a:solidFill>
            </a:endParaRPr>
          </a:p>
        </p:txBody>
      </p:sp>
      <p:graphicFrame>
        <p:nvGraphicFramePr>
          <p:cNvPr id="6" name="Диаграмма 5"/>
          <p:cNvGraphicFramePr/>
          <p:nvPr>
            <p:extLst>
              <p:ext uri="{D42A27DB-BD31-4B8C-83A1-F6EECF244321}">
                <p14:modId xmlns:p14="http://schemas.microsoft.com/office/powerpoint/2010/main" val="1873667831"/>
              </p:ext>
            </p:extLst>
          </p:nvPr>
        </p:nvGraphicFramePr>
        <p:xfrm>
          <a:off x="1619672" y="1772816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95741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827584" y="476672"/>
            <a:ext cx="7560840" cy="1200329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</a:rPr>
              <a:t>Сегодня в отделе архивной службы хранятся документы, отражающие основные периоды истории </a:t>
            </a:r>
            <a:r>
              <a:rPr lang="en-US" sz="2400" b="1" dirty="0" smtClean="0">
                <a:solidFill>
                  <a:srgbClr val="002060"/>
                </a:solidFill>
              </a:rPr>
              <a:t>XX</a:t>
            </a:r>
            <a:r>
              <a:rPr lang="ru-RU" sz="2400" b="1" dirty="0" smtClean="0">
                <a:solidFill>
                  <a:srgbClr val="002060"/>
                </a:solidFill>
              </a:rPr>
              <a:t> века Мошковского района</a:t>
            </a:r>
          </a:p>
        </p:txBody>
      </p:sp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1294841121"/>
              </p:ext>
            </p:extLst>
          </p:nvPr>
        </p:nvGraphicFramePr>
        <p:xfrm>
          <a:off x="719572" y="1988840"/>
          <a:ext cx="7776864" cy="46805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900225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5023" y="404664"/>
            <a:ext cx="8208912" cy="1800200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x-none" sz="2000" smtClean="0">
                <a:solidFill>
                  <a:srgbClr val="990033"/>
                </a:solidFill>
              </a:rPr>
              <a:t> </a:t>
            </a:r>
            <a:r>
              <a:rPr lang="ru-RU" sz="2000" b="1" dirty="0">
                <a:solidFill>
                  <a:srgbClr val="002060"/>
                </a:solidFill>
              </a:rPr>
              <a:t>Д</a:t>
            </a:r>
            <a:r>
              <a:rPr lang="x-none" sz="2000" b="1" smtClean="0">
                <a:solidFill>
                  <a:srgbClr val="002060"/>
                </a:solidFill>
              </a:rPr>
              <a:t>ля расширен</a:t>
            </a:r>
            <a:r>
              <a:rPr lang="ru-RU" sz="2000" b="1" dirty="0" smtClean="0">
                <a:solidFill>
                  <a:srgbClr val="002060"/>
                </a:solidFill>
              </a:rPr>
              <a:t>ого</a:t>
            </a:r>
            <a:r>
              <a:rPr lang="x-none" sz="2000" b="1" smtClean="0">
                <a:solidFill>
                  <a:srgbClr val="002060"/>
                </a:solidFill>
              </a:rPr>
              <a:t> </a:t>
            </a:r>
            <a:r>
              <a:rPr lang="x-none" sz="2000" b="1">
                <a:solidFill>
                  <a:srgbClr val="002060"/>
                </a:solidFill>
              </a:rPr>
              <a:t>доступа и удовлетворения потребностей </a:t>
            </a:r>
            <a:r>
              <a:rPr lang="x-none" sz="2000" b="1" smtClean="0">
                <a:solidFill>
                  <a:srgbClr val="002060"/>
                </a:solidFill>
              </a:rPr>
              <a:t>граждан </a:t>
            </a:r>
            <a:r>
              <a:rPr lang="x-none" sz="2000" b="1">
                <a:solidFill>
                  <a:srgbClr val="002060"/>
                </a:solidFill>
              </a:rPr>
              <a:t>в архивной </a:t>
            </a:r>
            <a:r>
              <a:rPr lang="x-none" sz="2000" b="1" smtClean="0">
                <a:solidFill>
                  <a:srgbClr val="002060"/>
                </a:solidFill>
              </a:rPr>
              <a:t>информации, </a:t>
            </a:r>
            <a:r>
              <a:rPr lang="ru-RU" sz="2000" b="1" dirty="0" smtClean="0">
                <a:solidFill>
                  <a:srgbClr val="002060"/>
                </a:solidFill>
              </a:rPr>
              <a:t>отделом проводится работа по </a:t>
            </a:r>
            <a:r>
              <a:rPr lang="x-none" sz="2000" b="1" smtClean="0">
                <a:solidFill>
                  <a:srgbClr val="002060"/>
                </a:solidFill>
              </a:rPr>
              <a:t> </a:t>
            </a:r>
            <a:r>
              <a:rPr lang="ru-RU" sz="2000" b="1" dirty="0" smtClean="0">
                <a:solidFill>
                  <a:srgbClr val="002060"/>
                </a:solidFill>
                <a:cs typeface="Arial" charset="0"/>
              </a:rPr>
              <a:t>созданию электронных информационных ресурсов на основе наиболее востребованных архивных фондов </a:t>
            </a:r>
            <a:endParaRPr lang="ru-RU" sz="2000" b="1" dirty="0">
              <a:solidFill>
                <a:srgbClr val="002060"/>
              </a:solidFill>
            </a:endParaRPr>
          </a:p>
        </p:txBody>
      </p:sp>
      <p:pic>
        <p:nvPicPr>
          <p:cNvPr id="1026" name="Picture 2" descr="C:\Documents and Settings\Администратор\Рабочий стол\Выставка\Мошково\DSCN142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46183" y="3008789"/>
            <a:ext cx="4128127" cy="309634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2877699"/>
            <a:ext cx="3438525" cy="3743325"/>
          </a:xfrm>
          <a:prstGeom prst="rect">
            <a:avLst/>
          </a:prstGeom>
          <a:ln w="9525">
            <a:solidFill>
              <a:srgbClr val="993300"/>
            </a:solidFill>
            <a:miter lim="800000"/>
            <a:headEnd/>
            <a:tailEnd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07363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38203082"/>
              </p:ext>
            </p:extLst>
          </p:nvPr>
        </p:nvGraphicFramePr>
        <p:xfrm>
          <a:off x="467544" y="1480945"/>
          <a:ext cx="8229600" cy="3266316"/>
        </p:xfrm>
        <a:graphic>
          <a:graphicData uri="http://schemas.openxmlformats.org/drawingml/2006/table">
            <a:tbl>
              <a:tblPr/>
              <a:tblGrid>
                <a:gridCol w="8229600"/>
              </a:tblGrid>
              <a:tr h="3266316">
                <a:tc>
                  <a:txBody>
                    <a:bodyPr/>
                    <a:lstStyle/>
                    <a:p>
                      <a:pPr algn="just"/>
                      <a:endParaRPr lang="ru-RU" sz="2400" b="0" i="0" dirty="0">
                        <a:solidFill>
                          <a:srgbClr val="0070C0"/>
                        </a:solidFill>
                        <a:effectLst/>
                        <a:latin typeface="inherit"/>
                      </a:endParaRPr>
                    </a:p>
                  </a:txBody>
                  <a:tcPr marT="95250" marB="9525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pic>
        <p:nvPicPr>
          <p:cNvPr id="4" name="Рисунок 3" descr="C:\Documents and Settings\Администратор\Рабочий стол\На сайт\макет ЭА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188640"/>
            <a:ext cx="6552728" cy="5112568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TextBox 5"/>
          <p:cNvSpPr txBox="1"/>
          <p:nvPr/>
        </p:nvSpPr>
        <p:spPr>
          <a:xfrm>
            <a:off x="373932" y="5301208"/>
            <a:ext cx="864096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solidFill>
                  <a:srgbClr val="002060"/>
                </a:solidFill>
              </a:rPr>
              <a:t>В программный комплекс «Электронный архив Новосибирской области», в модули «Фонд пользования», «Фотодокументы» </a:t>
            </a:r>
            <a:r>
              <a:rPr lang="ru-RU" b="1" dirty="0" smtClean="0">
                <a:solidFill>
                  <a:srgbClr val="002060"/>
                </a:solidFill>
              </a:rPr>
              <a:t>за </a:t>
            </a:r>
            <a:r>
              <a:rPr lang="ru-RU" b="1" dirty="0">
                <a:solidFill>
                  <a:srgbClr val="002060"/>
                </a:solidFill>
              </a:rPr>
              <a:t>2012-2014 годы </a:t>
            </a:r>
            <a:r>
              <a:rPr lang="ru-RU" b="1" dirty="0" smtClean="0">
                <a:solidFill>
                  <a:srgbClr val="002060"/>
                </a:solidFill>
              </a:rPr>
              <a:t>внесено: </a:t>
            </a:r>
          </a:p>
          <a:p>
            <a:pPr algn="ctr"/>
            <a:r>
              <a:rPr lang="ru-RU" b="1" dirty="0" smtClean="0">
                <a:solidFill>
                  <a:srgbClr val="002060"/>
                </a:solidFill>
              </a:rPr>
              <a:t>1200 единиц хранения</a:t>
            </a:r>
            <a:endParaRPr lang="ru-RU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3869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251521" y="260648"/>
            <a:ext cx="8784976" cy="1015663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02060"/>
                </a:solidFill>
              </a:rPr>
              <a:t>В целях папулиризации архивных документов,</a:t>
            </a:r>
          </a:p>
          <a:p>
            <a:pPr algn="ctr"/>
            <a:r>
              <a:rPr lang="ru-RU" sz="2000" b="1" dirty="0" smtClean="0">
                <a:solidFill>
                  <a:srgbClr val="002060"/>
                </a:solidFill>
              </a:rPr>
              <a:t>сотрудники отдела проводят </a:t>
            </a:r>
            <a:r>
              <a:rPr lang="ru-RU" sz="2000" b="1" dirty="0">
                <a:solidFill>
                  <a:srgbClr val="002060"/>
                </a:solidFill>
              </a:rPr>
              <a:t>школьные уроки, </a:t>
            </a:r>
            <a:r>
              <a:rPr lang="ru-RU" sz="2000" b="1" dirty="0" smtClean="0">
                <a:solidFill>
                  <a:srgbClr val="002060"/>
                </a:solidFill>
              </a:rPr>
              <a:t>экскурсии,  </a:t>
            </a:r>
          </a:p>
          <a:p>
            <a:pPr algn="ctr"/>
            <a:r>
              <a:rPr lang="ru-RU" sz="2000" b="1" dirty="0" smtClean="0">
                <a:solidFill>
                  <a:srgbClr val="002060"/>
                </a:solidFill>
              </a:rPr>
              <a:t> сотрудничают с   районной газетой «Мошковская новь» </a:t>
            </a:r>
            <a:endParaRPr lang="ru-RU" sz="2000" b="1" dirty="0">
              <a:solidFill>
                <a:srgbClr val="002060"/>
              </a:solidFill>
            </a:endParaRPr>
          </a:p>
        </p:txBody>
      </p:sp>
      <p:pic>
        <p:nvPicPr>
          <p:cNvPr id="5142" name="Picture 2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642685" y="1231456"/>
            <a:ext cx="1884351" cy="266429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44" name="Picture 24" descr="C:\Documents and Settings\Администратор\Рабочий стол\Выставка\DSCN143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43570" y="2295265"/>
            <a:ext cx="2476377" cy="185743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45" name="Picture 25" descr="C:\Documents and Settings\Администратор\Рабочий стол\Выставка\IMG_0034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47552" y="2122529"/>
            <a:ext cx="2629983" cy="197228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46" name="Picture 26" descr="C:\Documents and Settings\Администратор\Рабочий стол\Выставка\Уроки\IMG_0026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78254" y="2166108"/>
            <a:ext cx="2391795" cy="179366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47" name="Picture 27" descr="C:\Documents and Settings\Администратор\Рабочий стол\Выставка\Мошково\IMG_20141219_151736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920" y="4261398"/>
            <a:ext cx="2725615" cy="204421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C:\Documents and Settings\Администратор\Рабочий стол\Выставка\Мошково\DSCN1446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3959771"/>
            <a:ext cx="3097538" cy="232334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Documents and Settings\Администратор\Рабочий стол\Выставка\Мошково\IMG_20141219_142738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3258" y="4162314"/>
            <a:ext cx="1887213" cy="224237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39659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87624" y="764704"/>
            <a:ext cx="7056784" cy="483209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Время </a:t>
            </a:r>
            <a:r>
              <a:rPr lang="ru-RU" sz="2800" b="1" dirty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идет, и жизнь динамично меняется, появляются новые предприятия, переименовываются заводы, закрываются организации. </a:t>
            </a:r>
            <a:r>
              <a:rPr lang="ru-RU" sz="2800" b="1" dirty="0" smtClean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	Архивисты </a:t>
            </a:r>
            <a:r>
              <a:rPr lang="ru-RU" sz="2800" b="1" dirty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не отстают от течения времени, внедряют новые технологии, усовершенствуют условия хранения и работу с документами, не забывая подвиг и самоотверженный труд коллег, сохранивших историю нашего края в документальном отражении.</a:t>
            </a:r>
          </a:p>
        </p:txBody>
      </p:sp>
    </p:spTree>
    <p:extLst>
      <p:ext uri="{BB962C8B-B14F-4D97-AF65-F5344CB8AC3E}">
        <p14:creationId xmlns:p14="http://schemas.microsoft.com/office/powerpoint/2010/main" val="376458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907704" y="4581128"/>
            <a:ext cx="5544616" cy="1631216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2000" b="1" dirty="0">
                <a:solidFill>
                  <a:srgbClr val="002060"/>
                </a:solidFill>
                <a:ea typeface="Times New Roman"/>
              </a:rPr>
              <a:t>Наш адрес: ул. Советская, 9, </a:t>
            </a:r>
            <a:r>
              <a:rPr lang="ru-RU" sz="2000" b="1" dirty="0" err="1">
                <a:solidFill>
                  <a:srgbClr val="002060"/>
                </a:solidFill>
                <a:ea typeface="Times New Roman"/>
              </a:rPr>
              <a:t>р.п</a:t>
            </a:r>
            <a:r>
              <a:rPr lang="ru-RU" sz="2000" b="1" dirty="0">
                <a:solidFill>
                  <a:srgbClr val="002060"/>
                </a:solidFill>
                <a:ea typeface="Times New Roman"/>
              </a:rPr>
              <a:t>. Мошково,</a:t>
            </a:r>
          </a:p>
          <a:p>
            <a:pPr algn="ctr">
              <a:spcAft>
                <a:spcPts val="0"/>
              </a:spcAft>
            </a:pPr>
            <a:r>
              <a:rPr lang="ru-RU" sz="2000" b="1" dirty="0">
                <a:solidFill>
                  <a:srgbClr val="002060"/>
                </a:solidFill>
                <a:ea typeface="Times New Roman"/>
              </a:rPr>
              <a:t>Новосибирская область, 633131</a:t>
            </a:r>
          </a:p>
          <a:p>
            <a:pPr algn="ctr">
              <a:spcAft>
                <a:spcPts val="0"/>
              </a:spcAft>
            </a:pPr>
            <a:r>
              <a:rPr lang="ru-RU" sz="2000" b="1" dirty="0">
                <a:solidFill>
                  <a:srgbClr val="002060"/>
                </a:solidFill>
                <a:ea typeface="Times New Roman"/>
              </a:rPr>
              <a:t>Тел. 8  (383) –48-21-315</a:t>
            </a:r>
          </a:p>
          <a:p>
            <a:pPr algn="ctr">
              <a:spcAft>
                <a:spcPts val="0"/>
              </a:spcAft>
            </a:pPr>
            <a:r>
              <a:rPr lang="en-US" sz="2000" u="sng" dirty="0" err="1">
                <a:solidFill>
                  <a:srgbClr val="0000FF"/>
                </a:solidFill>
                <a:latin typeface="Times New Roman"/>
                <a:ea typeface="Times New Roman"/>
                <a:hlinkClick r:id="rId2"/>
              </a:rPr>
              <a:t>oasmoshk</a:t>
            </a:r>
            <a:r>
              <a:rPr lang="ru-RU" sz="2000" u="sng" dirty="0">
                <a:solidFill>
                  <a:srgbClr val="0000FF"/>
                </a:solidFill>
                <a:ea typeface="Times New Roman"/>
                <a:hlinkClick r:id="rId2"/>
              </a:rPr>
              <a:t>@</a:t>
            </a:r>
            <a:r>
              <a:rPr lang="en-US" sz="2000" u="sng" dirty="0">
                <a:solidFill>
                  <a:srgbClr val="0000FF"/>
                </a:solidFill>
                <a:latin typeface="Times New Roman"/>
                <a:ea typeface="Times New Roman"/>
                <a:hlinkClick r:id="rId2"/>
              </a:rPr>
              <a:t>rambler</a:t>
            </a:r>
            <a:r>
              <a:rPr lang="ru-RU" sz="2000" u="sng" dirty="0">
                <a:solidFill>
                  <a:srgbClr val="0000FF"/>
                </a:solidFill>
                <a:ea typeface="Times New Roman"/>
                <a:hlinkClick r:id="rId2"/>
              </a:rPr>
              <a:t>.</a:t>
            </a:r>
            <a:r>
              <a:rPr lang="en-US" sz="2000" u="sng" dirty="0">
                <a:solidFill>
                  <a:srgbClr val="0000FF"/>
                </a:solidFill>
                <a:latin typeface="Times New Roman"/>
                <a:ea typeface="Times New Roman"/>
                <a:hlinkClick r:id="rId2"/>
              </a:rPr>
              <a:t>ru</a:t>
            </a:r>
            <a:endParaRPr lang="ru-RU" sz="2000" dirty="0">
              <a:ea typeface="Times New Roman"/>
            </a:endParaRPr>
          </a:p>
          <a:p>
            <a:pPr algn="ctr">
              <a:spcAft>
                <a:spcPts val="0"/>
              </a:spcAft>
            </a:pPr>
            <a:r>
              <a:rPr lang="ru-RU" sz="2000" dirty="0">
                <a:ea typeface="Times New Roman"/>
              </a:rPr>
              <a:t> 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547664" y="692696"/>
            <a:ext cx="5904656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</a:rPr>
              <a:t>БЛАГОДАРИМ ЗА ВНИМАНИЕ!</a:t>
            </a:r>
          </a:p>
          <a:p>
            <a:pPr algn="ctr"/>
            <a:endParaRPr lang="ru-RU" sz="2800" b="1" dirty="0">
              <a:solidFill>
                <a:srgbClr val="002060"/>
              </a:solidFill>
            </a:endParaRPr>
          </a:p>
          <a:p>
            <a:pPr algn="ctr"/>
            <a:r>
              <a:rPr lang="ru-RU" sz="2800" b="1" dirty="0" smtClean="0">
                <a:solidFill>
                  <a:srgbClr val="002060"/>
                </a:solidFill>
              </a:rPr>
              <a:t>С уважением Отдел архивной службы администрации </a:t>
            </a:r>
            <a:r>
              <a:rPr lang="ru-RU" sz="2800" b="1" dirty="0">
                <a:solidFill>
                  <a:srgbClr val="002060"/>
                </a:solidFill>
              </a:rPr>
              <a:t>М</a:t>
            </a:r>
            <a:r>
              <a:rPr lang="ru-RU" sz="2800" b="1" dirty="0" smtClean="0">
                <a:solidFill>
                  <a:srgbClr val="002060"/>
                </a:solidFill>
              </a:rPr>
              <a:t>ошковского района Новосибирской области</a:t>
            </a:r>
            <a:endParaRPr lang="ru-RU" sz="28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0112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63688" y="188640"/>
            <a:ext cx="6048672" cy="504056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sz="2800" b="1" dirty="0" smtClean="0">
                <a:solidFill>
                  <a:srgbClr val="002060"/>
                </a:solidFill>
              </a:rPr>
              <a:t>Организация выставок</a:t>
            </a:r>
            <a:endParaRPr lang="ru-RU" sz="2800" b="1" dirty="0">
              <a:solidFill>
                <a:srgbClr val="002060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1052736"/>
            <a:ext cx="3600400" cy="27003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3808" y="4009515"/>
            <a:ext cx="3528392" cy="264629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161103" y="3763489"/>
            <a:ext cx="3300988" cy="247574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032" y="1082223"/>
            <a:ext cx="3436508" cy="26388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6093256" y="3760701"/>
            <a:ext cx="3304175" cy="247813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813665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23528" y="404664"/>
            <a:ext cx="8640960" cy="452431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dirty="0" smtClean="0"/>
              <a:t> </a:t>
            </a:r>
          </a:p>
          <a:p>
            <a:endParaRPr lang="ru-RU" dirty="0" smtClean="0"/>
          </a:p>
          <a:p>
            <a:r>
              <a:rPr lang="ru-RU" dirty="0" smtClean="0"/>
              <a:t>	</a:t>
            </a:r>
          </a:p>
          <a:p>
            <a:endParaRPr lang="ru-RU" b="1" dirty="0">
              <a:solidFill>
                <a:srgbClr val="002060"/>
              </a:solidFill>
            </a:endParaRPr>
          </a:p>
          <a:p>
            <a:pPr algn="just"/>
            <a:r>
              <a:rPr lang="ru-RU" b="1" dirty="0" smtClean="0">
                <a:solidFill>
                  <a:srgbClr val="002060"/>
                </a:solidFill>
              </a:rPr>
              <a:t>	</a:t>
            </a:r>
            <a:r>
              <a:rPr lang="ru-RU" sz="2400" dirty="0" smtClean="0">
                <a:solidFill>
                  <a:srgbClr val="002060"/>
                </a:solidFill>
              </a:rPr>
              <a:t>Мошковское </a:t>
            </a:r>
            <a:r>
              <a:rPr lang="ru-RU" sz="2400" dirty="0">
                <a:solidFill>
                  <a:srgbClr val="002060"/>
                </a:solidFill>
              </a:rPr>
              <a:t>архивное бюро образовано в 1936 году</a:t>
            </a:r>
            <a:r>
              <a:rPr lang="ru-RU" sz="2400" dirty="0" smtClean="0">
                <a:solidFill>
                  <a:srgbClr val="002060"/>
                </a:solidFill>
              </a:rPr>
              <a:t>.</a:t>
            </a:r>
          </a:p>
          <a:p>
            <a:pPr algn="just"/>
            <a:r>
              <a:rPr lang="ru-RU" sz="2400" dirty="0" smtClean="0">
                <a:solidFill>
                  <a:srgbClr val="002060"/>
                </a:solidFill>
              </a:rPr>
              <a:t>	После ряда преобразований действует как отдел архивной службы администрации Мошковского района Новосибирской области.</a:t>
            </a:r>
            <a:r>
              <a:rPr lang="ru-RU" sz="2400" dirty="0">
                <a:solidFill>
                  <a:srgbClr val="002060"/>
                </a:solidFill>
              </a:rPr>
              <a:t> </a:t>
            </a:r>
            <a:endParaRPr lang="ru-RU" sz="2400" dirty="0" smtClean="0">
              <a:solidFill>
                <a:srgbClr val="002060"/>
              </a:solidFill>
            </a:endParaRPr>
          </a:p>
          <a:p>
            <a:pPr algn="just"/>
            <a:r>
              <a:rPr lang="ru-RU" sz="2400" dirty="0">
                <a:solidFill>
                  <a:srgbClr val="002060"/>
                </a:solidFill>
              </a:rPr>
              <a:t>	</a:t>
            </a:r>
            <a:r>
              <a:rPr lang="ru-RU" sz="2400" dirty="0" smtClean="0">
                <a:solidFill>
                  <a:srgbClr val="002060"/>
                </a:solidFill>
              </a:rPr>
              <a:t>Самые ранние документы датируются 1924 годом – это документы по Мошковскому </a:t>
            </a:r>
            <a:r>
              <a:rPr lang="ru-RU" sz="2400" dirty="0">
                <a:solidFill>
                  <a:srgbClr val="002060"/>
                </a:solidFill>
              </a:rPr>
              <a:t>районному Совету депутатов трудящихся </a:t>
            </a:r>
            <a:r>
              <a:rPr lang="ru-RU" sz="2400" dirty="0" smtClean="0">
                <a:solidFill>
                  <a:srgbClr val="002060"/>
                </a:solidFill>
              </a:rPr>
              <a:t>Новосибирской области.</a:t>
            </a:r>
          </a:p>
          <a:p>
            <a:pPr algn="just"/>
            <a:endParaRPr lang="ru-RU" sz="2400" b="1" dirty="0">
              <a:solidFill>
                <a:srgbClr val="002060"/>
              </a:solidFill>
            </a:endParaRPr>
          </a:p>
          <a:p>
            <a:pPr algn="just"/>
            <a:endParaRPr lang="ru-RU" sz="2400" dirty="0"/>
          </a:p>
        </p:txBody>
      </p:sp>
      <p:pic>
        <p:nvPicPr>
          <p:cNvPr id="4098" name="Picture 2" descr="C:\Documents and Settings\Администратор\Рабочий стол\Выставка\Мошково\DSCN143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02066" y="4365104"/>
            <a:ext cx="2990413" cy="224299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548680"/>
            <a:ext cx="2236787" cy="88423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74061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548680"/>
            <a:ext cx="8424936" cy="532453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endParaRPr lang="ru-RU" sz="2400" i="1" dirty="0" smtClean="0">
              <a:solidFill>
                <a:srgbClr val="002060"/>
              </a:solidFill>
            </a:endParaRPr>
          </a:p>
          <a:p>
            <a:pPr algn="just"/>
            <a:r>
              <a:rPr lang="ru-RU" sz="2800" b="1" i="1" dirty="0" smtClean="0">
                <a:solidFill>
                  <a:srgbClr val="002060"/>
                </a:solidFill>
              </a:rPr>
              <a:t>Районный архив возглавляли:</a:t>
            </a:r>
            <a:endParaRPr lang="ru-RU" sz="2800" b="1" i="1" dirty="0">
              <a:solidFill>
                <a:srgbClr val="002060"/>
              </a:solidFill>
            </a:endParaRPr>
          </a:p>
          <a:p>
            <a:pPr algn="just"/>
            <a:r>
              <a:rPr lang="ru-RU" sz="2400" dirty="0">
                <a:solidFill>
                  <a:srgbClr val="002060"/>
                </a:solidFill>
              </a:rPr>
              <a:t>	</a:t>
            </a:r>
            <a:r>
              <a:rPr lang="ru-RU" sz="2400" b="1" dirty="0">
                <a:solidFill>
                  <a:srgbClr val="002060"/>
                </a:solidFill>
              </a:rPr>
              <a:t>Соловьев </a:t>
            </a:r>
            <a:r>
              <a:rPr lang="ru-RU" sz="2400" b="1" dirty="0" smtClean="0">
                <a:solidFill>
                  <a:srgbClr val="002060"/>
                </a:solidFill>
              </a:rPr>
              <a:t>Н.И.</a:t>
            </a:r>
            <a:r>
              <a:rPr lang="ru-RU" sz="2400" b="1" dirty="0">
                <a:solidFill>
                  <a:srgbClr val="002060"/>
                </a:solidFill>
              </a:rPr>
              <a:t> </a:t>
            </a:r>
            <a:r>
              <a:rPr lang="ru-RU" sz="2400" dirty="0" smtClean="0">
                <a:solidFill>
                  <a:srgbClr val="002060"/>
                </a:solidFill>
              </a:rPr>
              <a:t>- /с </a:t>
            </a:r>
            <a:r>
              <a:rPr lang="ru-RU" sz="2400" dirty="0">
                <a:solidFill>
                  <a:srgbClr val="002060"/>
                </a:solidFill>
              </a:rPr>
              <a:t>1936 –1937 </a:t>
            </a:r>
            <a:r>
              <a:rPr lang="ru-RU" sz="2400" dirty="0" smtClean="0">
                <a:solidFill>
                  <a:srgbClr val="002060"/>
                </a:solidFill>
              </a:rPr>
              <a:t>г.г./</a:t>
            </a:r>
            <a:endParaRPr lang="ru-RU" sz="2400" dirty="0">
              <a:solidFill>
                <a:srgbClr val="002060"/>
              </a:solidFill>
            </a:endParaRPr>
          </a:p>
          <a:p>
            <a:pPr algn="just"/>
            <a:r>
              <a:rPr lang="ru-RU" sz="2400" dirty="0">
                <a:solidFill>
                  <a:srgbClr val="002060"/>
                </a:solidFill>
              </a:rPr>
              <a:t>	</a:t>
            </a:r>
            <a:r>
              <a:rPr lang="ru-RU" sz="2400" b="1" dirty="0" smtClean="0">
                <a:solidFill>
                  <a:srgbClr val="002060"/>
                </a:solidFill>
              </a:rPr>
              <a:t>Наумчик  Г.Т. </a:t>
            </a:r>
            <a:r>
              <a:rPr lang="ru-RU" sz="2400" dirty="0" smtClean="0">
                <a:solidFill>
                  <a:srgbClr val="002060"/>
                </a:solidFill>
              </a:rPr>
              <a:t>– /с </a:t>
            </a:r>
            <a:r>
              <a:rPr lang="ru-RU" sz="2400" dirty="0">
                <a:solidFill>
                  <a:srgbClr val="002060"/>
                </a:solidFill>
              </a:rPr>
              <a:t>1938 г. по июнь 1940 </a:t>
            </a:r>
            <a:r>
              <a:rPr lang="ru-RU" sz="2400" dirty="0" smtClean="0">
                <a:solidFill>
                  <a:srgbClr val="002060"/>
                </a:solidFill>
              </a:rPr>
              <a:t>г./ </a:t>
            </a:r>
            <a:r>
              <a:rPr lang="ru-RU" sz="2400" dirty="0">
                <a:solidFill>
                  <a:srgbClr val="002060"/>
                </a:solidFill>
              </a:rPr>
              <a:t>	</a:t>
            </a:r>
            <a:endParaRPr lang="ru-RU" sz="2400" dirty="0" smtClean="0">
              <a:solidFill>
                <a:srgbClr val="002060"/>
              </a:solidFill>
            </a:endParaRPr>
          </a:p>
          <a:p>
            <a:pPr algn="just"/>
            <a:r>
              <a:rPr lang="ru-RU" sz="2400" dirty="0" smtClean="0">
                <a:solidFill>
                  <a:srgbClr val="002060"/>
                </a:solidFill>
              </a:rPr>
              <a:t>	</a:t>
            </a:r>
            <a:r>
              <a:rPr lang="ru-RU" sz="2400" b="1" dirty="0" smtClean="0">
                <a:solidFill>
                  <a:srgbClr val="002060"/>
                </a:solidFill>
              </a:rPr>
              <a:t>Гримова М.И. </a:t>
            </a:r>
            <a:r>
              <a:rPr lang="ru-RU" sz="2400" dirty="0" smtClean="0">
                <a:solidFill>
                  <a:srgbClr val="002060"/>
                </a:solidFill>
              </a:rPr>
              <a:t>- /с </a:t>
            </a:r>
            <a:r>
              <a:rPr lang="ru-RU" sz="2400" dirty="0">
                <a:solidFill>
                  <a:srgbClr val="002060"/>
                </a:solidFill>
              </a:rPr>
              <a:t>июля 1940 г. по октябрь 1941 г</a:t>
            </a:r>
            <a:r>
              <a:rPr lang="ru-RU" sz="2400" dirty="0" smtClean="0">
                <a:solidFill>
                  <a:srgbClr val="002060"/>
                </a:solidFill>
              </a:rPr>
              <a:t>./ </a:t>
            </a:r>
            <a:r>
              <a:rPr lang="ru-RU" sz="2400" dirty="0">
                <a:solidFill>
                  <a:srgbClr val="002060"/>
                </a:solidFill>
              </a:rPr>
              <a:t>	</a:t>
            </a:r>
            <a:r>
              <a:rPr lang="ru-RU" sz="2400" b="1" dirty="0" smtClean="0">
                <a:solidFill>
                  <a:srgbClr val="002060"/>
                </a:solidFill>
              </a:rPr>
              <a:t>Душина М.А. </a:t>
            </a:r>
            <a:r>
              <a:rPr lang="ru-RU" sz="2400" dirty="0" smtClean="0">
                <a:solidFill>
                  <a:srgbClr val="002060"/>
                </a:solidFill>
              </a:rPr>
              <a:t>- /с </a:t>
            </a:r>
            <a:r>
              <a:rPr lang="ru-RU" sz="2400" dirty="0">
                <a:solidFill>
                  <a:srgbClr val="002060"/>
                </a:solidFill>
              </a:rPr>
              <a:t>ноября 1941 г. по ноябрь 1943 г</a:t>
            </a:r>
            <a:r>
              <a:rPr lang="ru-RU" sz="2400" dirty="0" smtClean="0">
                <a:solidFill>
                  <a:srgbClr val="002060"/>
                </a:solidFill>
              </a:rPr>
              <a:t>./</a:t>
            </a:r>
            <a:endParaRPr lang="ru-RU" sz="2400" dirty="0">
              <a:solidFill>
                <a:srgbClr val="002060"/>
              </a:solidFill>
            </a:endParaRPr>
          </a:p>
          <a:p>
            <a:pPr algn="just"/>
            <a:r>
              <a:rPr lang="ru-RU" sz="2400" dirty="0">
                <a:solidFill>
                  <a:srgbClr val="002060"/>
                </a:solidFill>
              </a:rPr>
              <a:t>	</a:t>
            </a:r>
            <a:r>
              <a:rPr lang="ru-RU" sz="2400" b="1" dirty="0">
                <a:solidFill>
                  <a:srgbClr val="002060"/>
                </a:solidFill>
              </a:rPr>
              <a:t>Елесеенко </a:t>
            </a:r>
            <a:r>
              <a:rPr lang="ru-RU" sz="2400" b="1" dirty="0" smtClean="0">
                <a:solidFill>
                  <a:srgbClr val="002060"/>
                </a:solidFill>
              </a:rPr>
              <a:t>П.И. </a:t>
            </a:r>
            <a:r>
              <a:rPr lang="ru-RU" sz="2400" dirty="0" smtClean="0">
                <a:solidFill>
                  <a:srgbClr val="002060"/>
                </a:solidFill>
              </a:rPr>
              <a:t>- /с </a:t>
            </a:r>
            <a:r>
              <a:rPr lang="ru-RU" sz="2400" dirty="0">
                <a:solidFill>
                  <a:srgbClr val="002060"/>
                </a:solidFill>
              </a:rPr>
              <a:t>декабря 1943 г. по июнь </a:t>
            </a:r>
            <a:r>
              <a:rPr lang="ru-RU" sz="2400" dirty="0" smtClean="0">
                <a:solidFill>
                  <a:srgbClr val="002060"/>
                </a:solidFill>
              </a:rPr>
              <a:t>1945 г./ </a:t>
            </a:r>
            <a:r>
              <a:rPr lang="ru-RU" sz="2400" dirty="0">
                <a:solidFill>
                  <a:srgbClr val="002060"/>
                </a:solidFill>
              </a:rPr>
              <a:t>	</a:t>
            </a:r>
            <a:r>
              <a:rPr lang="ru-RU" sz="2400" b="1" dirty="0" smtClean="0">
                <a:solidFill>
                  <a:srgbClr val="002060"/>
                </a:solidFill>
              </a:rPr>
              <a:t>Герасенко </a:t>
            </a:r>
            <a:r>
              <a:rPr lang="ru-RU" sz="2400" b="1" dirty="0">
                <a:solidFill>
                  <a:srgbClr val="002060"/>
                </a:solidFill>
              </a:rPr>
              <a:t>Н.А</a:t>
            </a:r>
            <a:r>
              <a:rPr lang="ru-RU" sz="2400" dirty="0" smtClean="0">
                <a:solidFill>
                  <a:srgbClr val="002060"/>
                </a:solidFill>
              </a:rPr>
              <a:t>. - </a:t>
            </a:r>
            <a:r>
              <a:rPr lang="ru-RU" sz="2400" dirty="0">
                <a:solidFill>
                  <a:srgbClr val="002060"/>
                </a:solidFill>
              </a:rPr>
              <a:t>/с июля 1945 г. по сентябрь 1948 г. / </a:t>
            </a:r>
            <a:endParaRPr lang="ru-RU" sz="2400" dirty="0" smtClean="0">
              <a:solidFill>
                <a:srgbClr val="002060"/>
              </a:solidFill>
            </a:endParaRPr>
          </a:p>
          <a:p>
            <a:pPr algn="just"/>
            <a:r>
              <a:rPr lang="ru-RU" sz="2400" b="1" dirty="0" smtClean="0">
                <a:solidFill>
                  <a:srgbClr val="002060"/>
                </a:solidFill>
              </a:rPr>
              <a:t>	Гаврина </a:t>
            </a:r>
            <a:r>
              <a:rPr lang="ru-RU" sz="2400" b="1" dirty="0">
                <a:solidFill>
                  <a:srgbClr val="002060"/>
                </a:solidFill>
              </a:rPr>
              <a:t>А.С</a:t>
            </a:r>
            <a:r>
              <a:rPr lang="ru-RU" sz="2400" dirty="0">
                <a:solidFill>
                  <a:srgbClr val="002060"/>
                </a:solidFill>
              </a:rPr>
              <a:t>. </a:t>
            </a:r>
            <a:r>
              <a:rPr lang="ru-RU" sz="2400" dirty="0" smtClean="0">
                <a:solidFill>
                  <a:srgbClr val="002060"/>
                </a:solidFill>
              </a:rPr>
              <a:t>- /с </a:t>
            </a:r>
            <a:r>
              <a:rPr lang="ru-RU" sz="2400" dirty="0">
                <a:solidFill>
                  <a:srgbClr val="002060"/>
                </a:solidFill>
              </a:rPr>
              <a:t>15.10.1948 г по 29.12.1950 г. /</a:t>
            </a:r>
            <a:endParaRPr lang="ru-RU" sz="2400" dirty="0" smtClean="0">
              <a:solidFill>
                <a:srgbClr val="002060"/>
              </a:solidFill>
            </a:endParaRPr>
          </a:p>
          <a:p>
            <a:pPr algn="just"/>
            <a:r>
              <a:rPr lang="ru-RU" sz="2400" b="1" dirty="0">
                <a:solidFill>
                  <a:srgbClr val="002060"/>
                </a:solidFill>
              </a:rPr>
              <a:t>	</a:t>
            </a:r>
            <a:r>
              <a:rPr lang="ru-RU" sz="2400" b="1" dirty="0" smtClean="0">
                <a:solidFill>
                  <a:srgbClr val="002060"/>
                </a:solidFill>
              </a:rPr>
              <a:t>Гидрайтес А.Г</a:t>
            </a:r>
            <a:r>
              <a:rPr lang="ru-RU" sz="2400" b="1" dirty="0">
                <a:solidFill>
                  <a:srgbClr val="002060"/>
                </a:solidFill>
              </a:rPr>
              <a:t>. </a:t>
            </a:r>
            <a:r>
              <a:rPr lang="ru-RU" sz="2400" dirty="0" smtClean="0">
                <a:solidFill>
                  <a:srgbClr val="002060"/>
                </a:solidFill>
              </a:rPr>
              <a:t>- /с </a:t>
            </a:r>
            <a:r>
              <a:rPr lang="ru-RU" sz="2400" dirty="0">
                <a:solidFill>
                  <a:srgbClr val="002060"/>
                </a:solidFill>
              </a:rPr>
              <a:t>03.91.1951 г. по 01.02.1963 г</a:t>
            </a:r>
            <a:r>
              <a:rPr lang="ru-RU" sz="2400" dirty="0" smtClean="0">
                <a:solidFill>
                  <a:srgbClr val="002060"/>
                </a:solidFill>
              </a:rPr>
              <a:t>./ </a:t>
            </a:r>
            <a:r>
              <a:rPr lang="ru-RU" sz="2400" dirty="0">
                <a:solidFill>
                  <a:srgbClr val="002060"/>
                </a:solidFill>
              </a:rPr>
              <a:t>	</a:t>
            </a:r>
            <a:r>
              <a:rPr lang="ru-RU" sz="2400" b="1" dirty="0" smtClean="0">
                <a:solidFill>
                  <a:srgbClr val="002060"/>
                </a:solidFill>
              </a:rPr>
              <a:t>Савчук </a:t>
            </a:r>
            <a:r>
              <a:rPr lang="ru-RU" sz="2400" b="1" dirty="0">
                <a:solidFill>
                  <a:srgbClr val="002060"/>
                </a:solidFill>
              </a:rPr>
              <a:t>Е.М. </a:t>
            </a:r>
            <a:r>
              <a:rPr lang="ru-RU" sz="2400" dirty="0" smtClean="0">
                <a:solidFill>
                  <a:srgbClr val="002060"/>
                </a:solidFill>
              </a:rPr>
              <a:t>- /с </a:t>
            </a:r>
            <a:r>
              <a:rPr lang="ru-RU" sz="2400" dirty="0">
                <a:solidFill>
                  <a:srgbClr val="002060"/>
                </a:solidFill>
              </a:rPr>
              <a:t>22.06.1972 г. </a:t>
            </a:r>
            <a:r>
              <a:rPr lang="ru-RU" sz="2400" dirty="0" smtClean="0">
                <a:solidFill>
                  <a:srgbClr val="002060"/>
                </a:solidFill>
              </a:rPr>
              <a:t>по 1973 г./</a:t>
            </a:r>
            <a:endParaRPr lang="ru-RU" sz="2400" dirty="0">
              <a:solidFill>
                <a:srgbClr val="002060"/>
              </a:solidFill>
            </a:endParaRPr>
          </a:p>
          <a:p>
            <a:pPr algn="just"/>
            <a:r>
              <a:rPr lang="ru-RU" sz="2400" dirty="0">
                <a:solidFill>
                  <a:srgbClr val="002060"/>
                </a:solidFill>
              </a:rPr>
              <a:t>	</a:t>
            </a:r>
            <a:r>
              <a:rPr lang="ru-RU" sz="2400" b="1" dirty="0">
                <a:solidFill>
                  <a:srgbClr val="002060"/>
                </a:solidFill>
              </a:rPr>
              <a:t>Суворина Л.Т</a:t>
            </a:r>
            <a:r>
              <a:rPr lang="ru-RU" sz="2400" b="1" dirty="0" smtClean="0">
                <a:solidFill>
                  <a:srgbClr val="002060"/>
                </a:solidFill>
              </a:rPr>
              <a:t>. </a:t>
            </a:r>
            <a:r>
              <a:rPr lang="ru-RU" sz="2400" dirty="0" smtClean="0">
                <a:solidFill>
                  <a:srgbClr val="002060"/>
                </a:solidFill>
              </a:rPr>
              <a:t>- /с </a:t>
            </a:r>
            <a:r>
              <a:rPr lang="ru-RU" sz="2400" dirty="0">
                <a:solidFill>
                  <a:srgbClr val="002060"/>
                </a:solidFill>
              </a:rPr>
              <a:t>11.07.1977 г.  </a:t>
            </a:r>
            <a:r>
              <a:rPr lang="ru-RU" sz="2400" dirty="0" smtClean="0">
                <a:solidFill>
                  <a:srgbClr val="002060"/>
                </a:solidFill>
              </a:rPr>
              <a:t>– 2009 г./	</a:t>
            </a:r>
          </a:p>
          <a:p>
            <a:pPr algn="just"/>
            <a:r>
              <a:rPr lang="ru-RU" sz="2400" dirty="0" smtClean="0">
                <a:solidFill>
                  <a:srgbClr val="002060"/>
                </a:solidFill>
              </a:rPr>
              <a:t>	</a:t>
            </a:r>
            <a:r>
              <a:rPr lang="ru-RU" sz="2400" b="1" dirty="0">
                <a:solidFill>
                  <a:srgbClr val="002060"/>
                </a:solidFill>
              </a:rPr>
              <a:t>Шипицина </a:t>
            </a:r>
            <a:r>
              <a:rPr lang="ru-RU" sz="2400" b="1" dirty="0" smtClean="0">
                <a:solidFill>
                  <a:srgbClr val="002060"/>
                </a:solidFill>
              </a:rPr>
              <a:t>Ю.В. </a:t>
            </a:r>
            <a:r>
              <a:rPr lang="ru-RU" sz="2400" dirty="0" smtClean="0">
                <a:solidFill>
                  <a:srgbClr val="002060"/>
                </a:solidFill>
              </a:rPr>
              <a:t>- /с 2009 по настоящие время/</a:t>
            </a:r>
          </a:p>
          <a:p>
            <a:pPr algn="just"/>
            <a:endParaRPr lang="ru-RU" sz="2400" dirty="0"/>
          </a:p>
        </p:txBody>
      </p:sp>
      <p:pic>
        <p:nvPicPr>
          <p:cNvPr id="5123" name="Picture 3" descr="C:\Documents and Settings\Администратор\Рабочий стол\Выставка\Мошково\DSCN147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6157861">
            <a:off x="6935866" y="426418"/>
            <a:ext cx="1865334" cy="1399113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6">
                <a:lumMod val="20000"/>
                <a:lumOff val="80000"/>
              </a:schemeClr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36785400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95537" y="692696"/>
            <a:ext cx="8496943" cy="4524315"/>
          </a:xfrm>
          <a:prstGeom prst="rect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</a:rPr>
              <a:t>Основные </a:t>
            </a:r>
            <a: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</a:rPr>
              <a:t>задачи </a:t>
            </a:r>
          </a:p>
          <a:p>
            <a:pPr algn="ctr"/>
            <a: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</a:rPr>
              <a:t>отдела архивной службы</a:t>
            </a:r>
          </a:p>
          <a:p>
            <a:pPr algn="ctr"/>
            <a:endParaRPr lang="ru-RU" sz="4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2060"/>
              </a:solidFill>
            </a:endParaRPr>
          </a:p>
          <a:p>
            <a:pPr marL="457200" indent="-457200">
              <a:buFont typeface="Wingdings" pitchFamily="2" charset="2"/>
              <a:buChar char="q"/>
            </a:pPr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</a:rPr>
              <a:t> </a:t>
            </a:r>
            <a:r>
              <a:rPr lang="ru-RU" sz="2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</a:rPr>
              <a:t>Обеспечение сохранности и учет архивных </a:t>
            </a:r>
            <a:r>
              <a:rPr lang="ru-RU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</a:rPr>
              <a:t> документов</a:t>
            </a:r>
            <a:endParaRPr lang="ru-RU" sz="2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2060"/>
              </a:solidFill>
            </a:endParaRPr>
          </a:p>
          <a:p>
            <a:pPr marL="457200" indent="-457200">
              <a:buFont typeface="Wingdings" pitchFamily="2" charset="2"/>
              <a:buChar char="q"/>
            </a:pPr>
            <a:r>
              <a:rPr lang="ru-RU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</a:rPr>
              <a:t> </a:t>
            </a:r>
            <a:r>
              <a:rPr lang="ru-RU" sz="2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</a:rPr>
              <a:t>Комплектование архивного отдела документами,</a:t>
            </a:r>
          </a:p>
          <a:p>
            <a:r>
              <a:rPr lang="ru-RU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</a:rPr>
              <a:t>      относящимися </a:t>
            </a:r>
            <a:r>
              <a:rPr lang="ru-RU" sz="2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</a:rPr>
              <a:t>к Архивному фонду </a:t>
            </a:r>
            <a:r>
              <a:rPr lang="ru-RU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</a:rPr>
              <a:t>РФ</a:t>
            </a:r>
            <a:endParaRPr lang="ru-RU" sz="2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2060"/>
              </a:solidFill>
            </a:endParaRPr>
          </a:p>
          <a:p>
            <a:pPr marL="457200" indent="-457200">
              <a:buFont typeface="Wingdings" pitchFamily="2" charset="2"/>
              <a:buChar char="q"/>
            </a:pPr>
            <a:r>
              <a:rPr lang="ru-RU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</a:rPr>
              <a:t> </a:t>
            </a:r>
            <a:r>
              <a:rPr lang="ru-RU" sz="2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</a:rPr>
              <a:t>Всестороннее использование архивных </a:t>
            </a:r>
            <a:r>
              <a:rPr lang="ru-RU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</a:rPr>
              <a:t> документов в интересах </a:t>
            </a:r>
            <a:r>
              <a:rPr lang="ru-RU" sz="2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</a:rPr>
              <a:t>общества и </a:t>
            </a:r>
            <a:r>
              <a:rPr lang="ru-RU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</a:rPr>
              <a:t>граждан</a:t>
            </a:r>
          </a:p>
          <a:p>
            <a:pPr marL="457200" indent="-457200">
              <a:buFont typeface="Wingdings" pitchFamily="2" charset="2"/>
              <a:buChar char="q"/>
            </a:pPr>
            <a:endParaRPr lang="ru-RU" sz="24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2060"/>
              </a:solidFill>
            </a:endParaRPr>
          </a:p>
          <a:p>
            <a:endParaRPr lang="ru-RU" sz="28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99003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9750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Администратор\Рабочий стол\Выставка\Мошково\DSCN142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2708920"/>
            <a:ext cx="4176534" cy="313265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Documents and Settings\Администратор\Рабочий стол\Выставка\DSCN1429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184" y="1384574"/>
            <a:ext cx="4165726" cy="312454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05608" y="4509120"/>
            <a:ext cx="36724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solidFill>
                  <a:srgbClr val="002060"/>
                </a:solidFill>
              </a:rPr>
              <a:t>Шипицина Юлия Владимировна – начальник отдела</a:t>
            </a:r>
            <a:endParaRPr lang="ru-RU" sz="1600" b="1" dirty="0">
              <a:solidFill>
                <a:srgbClr val="00206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076056" y="5949280"/>
            <a:ext cx="352839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solidFill>
                  <a:srgbClr val="002060"/>
                </a:solidFill>
              </a:rPr>
              <a:t>Хохлова Елена Константиновна - специалист</a:t>
            </a:r>
            <a:endParaRPr lang="ru-RU" sz="1600" b="1" dirty="0">
              <a:solidFill>
                <a:srgbClr val="00206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482047" y="476672"/>
            <a:ext cx="4250193" cy="36933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</a:rPr>
              <a:t>СОТРУДНИКИ ОТДЕЛА</a:t>
            </a:r>
            <a:endParaRPr lang="ru-RU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5891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4815137" y="5661248"/>
            <a:ext cx="395420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solidFill>
                  <a:srgbClr val="002060"/>
                </a:solidFill>
              </a:rPr>
              <a:t>Кондратьева Надежда Михайловна – специалист 1 разряда</a:t>
            </a:r>
            <a:endParaRPr lang="ru-RU" sz="1600" b="1" dirty="0">
              <a:solidFill>
                <a:srgbClr val="00206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23528" y="4725144"/>
            <a:ext cx="36724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solidFill>
                  <a:srgbClr val="002060"/>
                </a:solidFill>
              </a:rPr>
              <a:t>Ашихмина Татьяна Алексеевна – архивариус 1 категории</a:t>
            </a:r>
            <a:endParaRPr lang="ru-RU" sz="1600" b="1" dirty="0">
              <a:solidFill>
                <a:srgbClr val="00206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627784" y="332656"/>
            <a:ext cx="4104456" cy="36933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</a:rPr>
              <a:t>СОТРУДНИКИ ОТДЕЛА</a:t>
            </a:r>
            <a:endParaRPr lang="ru-RU" b="1" dirty="0">
              <a:solidFill>
                <a:srgbClr val="002060"/>
              </a:solidFill>
            </a:endParaRPr>
          </a:p>
        </p:txBody>
      </p:sp>
      <p:pic>
        <p:nvPicPr>
          <p:cNvPr id="2053" name="Picture 5" descr="C:\Documents and Settings\Администратор\Рабочий стол\Выставка\DSCN145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684" y="1412775"/>
            <a:ext cx="4200459" cy="315059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C:\Documents and Settings\Администратор\Рабочий стол\DSCN1467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15137" y="2348880"/>
            <a:ext cx="4200457" cy="315059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826260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187624" y="332657"/>
            <a:ext cx="6984776" cy="138499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02060"/>
                </a:solidFill>
              </a:rPr>
              <a:t>Состав фондов </a:t>
            </a:r>
          </a:p>
          <a:p>
            <a:pPr algn="ctr"/>
            <a:r>
              <a:rPr lang="ru-RU" sz="2000" b="1" dirty="0" smtClean="0">
                <a:solidFill>
                  <a:srgbClr val="002060"/>
                </a:solidFill>
              </a:rPr>
              <a:t>(по состоянию на 01.01.2015) </a:t>
            </a:r>
          </a:p>
          <a:p>
            <a:pPr algn="ctr"/>
            <a:r>
              <a:rPr lang="ru-RU" sz="2000" b="1" dirty="0" smtClean="0">
                <a:solidFill>
                  <a:srgbClr val="993300"/>
                </a:solidFill>
              </a:rPr>
              <a:t>    </a:t>
            </a:r>
            <a:r>
              <a:rPr lang="ru-RU" sz="2000" b="1" dirty="0" smtClean="0">
                <a:solidFill>
                  <a:srgbClr val="002060"/>
                </a:solidFill>
              </a:rPr>
              <a:t>Всего </a:t>
            </a:r>
            <a:r>
              <a:rPr lang="ru-RU" sz="2000" b="1" dirty="0">
                <a:solidFill>
                  <a:srgbClr val="002060"/>
                </a:solidFill>
              </a:rPr>
              <a:t>в </a:t>
            </a:r>
            <a:r>
              <a:rPr lang="ru-RU" sz="2000" b="1" dirty="0" smtClean="0">
                <a:solidFill>
                  <a:srgbClr val="002060"/>
                </a:solidFill>
              </a:rPr>
              <a:t>отделе архивной службы  хранится 220 фондов   </a:t>
            </a:r>
            <a:r>
              <a:rPr lang="ru-RU" sz="2400" dirty="0" smtClean="0">
                <a:solidFill>
                  <a:srgbClr val="002060"/>
                </a:solidFill>
              </a:rPr>
              <a:t>	</a:t>
            </a:r>
          </a:p>
        </p:txBody>
      </p:sp>
      <p:graphicFrame>
        <p:nvGraphicFramePr>
          <p:cNvPr id="2" name="Диаграмма 1"/>
          <p:cNvGraphicFramePr/>
          <p:nvPr>
            <p:extLst>
              <p:ext uri="{D42A27DB-BD31-4B8C-83A1-F6EECF244321}">
                <p14:modId xmlns:p14="http://schemas.microsoft.com/office/powerpoint/2010/main" val="493418092"/>
              </p:ext>
            </p:extLst>
          </p:nvPr>
        </p:nvGraphicFramePr>
        <p:xfrm>
          <a:off x="827584" y="2276872"/>
          <a:ext cx="7920880" cy="47525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360058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</a:rPr>
              <a:t>Динамика исполнения запросов социально-правового и тематического характера</a:t>
            </a:r>
            <a:endParaRPr lang="ru-RU" sz="2400" b="1" dirty="0">
              <a:solidFill>
                <a:srgbClr val="002060"/>
              </a:solidFill>
            </a:endParaRPr>
          </a:p>
        </p:txBody>
      </p:sp>
      <p:graphicFrame>
        <p:nvGraphicFramePr>
          <p:cNvPr id="5" name="Диаграмма 4"/>
          <p:cNvGraphicFramePr/>
          <p:nvPr>
            <p:extLst>
              <p:ext uri="{D42A27DB-BD31-4B8C-83A1-F6EECF244321}">
                <p14:modId xmlns:p14="http://schemas.microsoft.com/office/powerpoint/2010/main" val="3407985441"/>
              </p:ext>
            </p:extLst>
          </p:nvPr>
        </p:nvGraphicFramePr>
        <p:xfrm>
          <a:off x="1524000" y="1397000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46279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74638"/>
            <a:ext cx="8291264" cy="1426170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2000" dirty="0">
                <a:solidFill>
                  <a:schemeClr val="accent2">
                    <a:lumMod val="75000"/>
                  </a:schemeClr>
                </a:solidFill>
              </a:rPr>
              <a:t/>
            </a:r>
            <a:br>
              <a:rPr lang="ru-RU" sz="2000" dirty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2000" dirty="0" smtClean="0">
                <a:solidFill>
                  <a:srgbClr val="002060"/>
                </a:solidFill>
              </a:rPr>
              <a:t>В </a:t>
            </a:r>
            <a:r>
              <a:rPr lang="ru-RU" sz="2000" dirty="0">
                <a:solidFill>
                  <a:srgbClr val="002060"/>
                </a:solidFill>
              </a:rPr>
              <a:t>целях повышения качества оказания государственных и муниципальных услуг в области архивного </a:t>
            </a:r>
            <a:r>
              <a:rPr lang="ru-RU" sz="2000" dirty="0" smtClean="0">
                <a:solidFill>
                  <a:srgbClr val="002060"/>
                </a:solidFill>
              </a:rPr>
              <a:t>дела, </a:t>
            </a:r>
            <a:r>
              <a:rPr lang="ru-RU" sz="2000" dirty="0">
                <a:solidFill>
                  <a:srgbClr val="002060"/>
                </a:solidFill>
              </a:rPr>
              <a:t>отдел участвует в информационном обмене по защищенным каналам связи с пенсионными органами </a:t>
            </a:r>
            <a:r>
              <a:rPr lang="ru-RU" sz="2000" dirty="0" smtClean="0">
                <a:solidFill>
                  <a:srgbClr val="002060"/>
                </a:solidFill>
              </a:rPr>
              <a:t>Новосибирской области </a:t>
            </a:r>
            <a:r>
              <a:rPr lang="ru-RU" sz="2000" dirty="0">
                <a:solidFill>
                  <a:srgbClr val="002060"/>
                </a:solidFill>
              </a:rPr>
              <a:t>с помощью программы </a:t>
            </a:r>
            <a:r>
              <a:rPr lang="ru-RU" sz="2000" dirty="0" err="1" smtClean="0">
                <a:solidFill>
                  <a:srgbClr val="002060"/>
                </a:solidFill>
              </a:rPr>
              <a:t>VipNet</a:t>
            </a:r>
            <a:r>
              <a:rPr lang="ru-RU" sz="2000" dirty="0" smtClean="0">
                <a:solidFill>
                  <a:srgbClr val="002060"/>
                </a:solidFill>
              </a:rPr>
              <a:t> </a:t>
            </a:r>
            <a:r>
              <a:rPr lang="ru-RU" sz="2000" b="1" dirty="0" smtClean="0">
                <a:solidFill>
                  <a:srgbClr val="002060"/>
                </a:solidFill>
              </a:rPr>
              <a:t/>
            </a:r>
            <a:br>
              <a:rPr lang="ru-RU" sz="2000" b="1" dirty="0" smtClean="0">
                <a:solidFill>
                  <a:srgbClr val="002060"/>
                </a:solidFill>
              </a:rPr>
            </a:br>
            <a:endParaRPr lang="ru-RU" sz="2000" b="1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45428" y="1772816"/>
            <a:ext cx="8248118" cy="4659842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772816"/>
            <a:ext cx="8231028" cy="46598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08766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Ясность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1307</TotalTime>
  <Words>264</Words>
  <Application>Microsoft Office PowerPoint</Application>
  <PresentationFormat>Экран (4:3)</PresentationFormat>
  <Paragraphs>62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Динамика исполнения запросов социально-правового и тематического характера</vt:lpstr>
      <vt:lpstr> В целях повышения качества оказания государственных и муниципальных услуг в области архивного дела, отдел участвует в информационном обмене по защищенным каналам связи с пенсионными органами Новосибирской области с помощью программы VipNet  </vt:lpstr>
      <vt:lpstr> Состав организаций источников комплектования   Всего в список организаций-источников комплектования отдела архивной службы в включено 55 организаций</vt:lpstr>
      <vt:lpstr>Презентация PowerPoint</vt:lpstr>
      <vt:lpstr> Для расширеного доступа и удовлетворения потребностей граждан в архивной информации, отделом проводится работа по  созданию электронных информационных ресурсов на основе наиболее востребованных архивных фондов </vt:lpstr>
      <vt:lpstr>Презентация PowerPoint</vt:lpstr>
      <vt:lpstr>Презентация PowerPoint</vt:lpstr>
      <vt:lpstr>Презентация PowerPoint</vt:lpstr>
      <vt:lpstr>Презентация PowerPoint</vt:lpstr>
      <vt:lpstr>Организация выставок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Отдел архивной службы администрации Мошковского района Новосибирской области</dc:title>
  <cp:lastModifiedBy>ARHIV</cp:lastModifiedBy>
  <cp:revision>97</cp:revision>
  <dcterms:modified xsi:type="dcterms:W3CDTF">2015-01-21T09:42:55Z</dcterms:modified>
</cp:coreProperties>
</file>