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9" r:id="rId4"/>
    <p:sldId id="262" r:id="rId5"/>
    <p:sldId id="265" r:id="rId6"/>
    <p:sldId id="267" r:id="rId7"/>
    <p:sldId id="268" r:id="rId8"/>
    <p:sldId id="269" r:id="rId9"/>
    <p:sldId id="270" r:id="rId10"/>
    <p:sldId id="264" r:id="rId11"/>
    <p:sldId id="266" r:id="rId12"/>
    <p:sldId id="273" r:id="rId13"/>
    <p:sldId id="274" r:id="rId14"/>
    <p:sldId id="275" r:id="rId15"/>
    <p:sldId id="272" r:id="rId16"/>
    <p:sldId id="257" r:id="rId17"/>
    <p:sldId id="277" r:id="rId18"/>
    <p:sldId id="25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0"/>
    <a:srgbClr val="AC1E3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7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ADFC4-D401-4939-85DD-AD24F787DFF0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3F2F7-9554-4D62-B58E-6BB0B4BD9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1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73C32-2E13-47D9-A956-52977381829D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3D87-A0C4-4ABF-918A-18693024C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8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6C90-CEC4-4A27-B84D-6BAA730F1C71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598DD-83CA-4840-B9AC-FE7110F08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132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CA43-B6D0-4991-8AAA-4AF817CE41F3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16DCE-62DE-40AE-A284-3E995C63F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3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9390E-E16E-41C2-A718-CA89B192EFA2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AA71-043E-4C55-9D50-C14037E29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B0ABD-85D9-45A3-A21B-4A2DE6667145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B09F9-CB89-4696-B49D-C91D1405A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824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3DB90-EEA6-4EDB-83CC-231E6E5259F2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E412E-28B3-4154-A7EC-4B1369F31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2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D9D30-9ECC-4443-9C92-B0307A40CFCE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61F9-6A2E-42F8-AF4F-05B2DA31D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92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09A77-134A-4F8F-96F3-AA7187D34715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AEBD6-B870-499F-A2D2-BDF82EFA8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79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5CD28-CB1D-4157-B087-651F7A8F7500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8DCD6-5F43-4A0C-A8DE-65FE3EFEB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2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43790-26AE-4F1E-B84B-A89263C933F6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56879-EB1B-407E-B6AF-81B7DB8C1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1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3500F2-EA6A-4D88-8343-FD6F4A559330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206E6A-2C3D-4305-B76B-57E037A31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187450" y="2349500"/>
            <a:ext cx="7056438" cy="12509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Герои Советского Союза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Мошковского района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476250"/>
            <a:ext cx="4013200" cy="51090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Цибизов Иван Андреевич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(1915-08.12.1943)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Родился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1915 году  в с. Кайлы Алексеевской волости (Мошковский район) Новониколаевского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уезда.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1938 году  призван на службу в Черноморский Военно-Морской  флот.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Боевое крещение  Иван Цибизов  получил в полку  морской пехоты, участвующем в обороне Одессы.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казом Президиума Верховного Совета СССР от 17 ноября 1943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мужество и отвагу, проявленные в период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Керчинско-Эльтигенской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операции, старшему лейтенанту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Ивану Андреевичу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Цибизову присвоено звание Героя Советского Союза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посмертно).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Награждён орденом Ленина и орденом Красного Знамени.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C:\Documents and Settings\Администратор\Рабочий стол\спр\Герои советского союза\Цибиз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620688"/>
            <a:ext cx="3418536" cy="555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460851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</a:rPr>
              <a:t>Волков </a:t>
            </a:r>
            <a:r>
              <a:rPr lang="ru-RU" sz="2000" b="1" dirty="0">
                <a:latin typeface="Times New Roman" pitchFamily="18" charset="0"/>
              </a:rPr>
              <a:t>Андрей Алексеевич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dirty="0" smtClean="0">
                <a:solidFill>
                  <a:srgbClr val="800000"/>
                </a:solidFill>
                <a:effectLst/>
                <a:latin typeface="Helvetica"/>
              </a:rPr>
              <a:t> (</a:t>
            </a:r>
            <a:r>
              <a:rPr lang="ru-RU" sz="2000" b="1" i="0" dirty="0" smtClean="0">
                <a:solidFill>
                  <a:srgbClr val="800000"/>
                </a:solidFill>
                <a:effectLst/>
                <a:latin typeface="+mn-lt"/>
              </a:rPr>
              <a:t>14.10.1914 - 17.02.1981)</a:t>
            </a:r>
            <a:endParaRPr lang="ru-RU" sz="2000" dirty="0">
              <a:latin typeface="+mn-lt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Родился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Минино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Татарской волости Новониколаевского уезда.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Призван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армию 22 июня 1941 года..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фронте с июля 1941 года. Участвовал в боях под Ельней, в освобождении Вязьмы, Орши, Лиды, Гродно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Награжден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орденами Красного Знамени, Отечественной  войны первой степени, медалями.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Президиума Верховного Совета СССР от 24 марта 1945 года за образцовое выполнение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боевого задания при изгнании врага из Белоруссии лейтенанту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Волкову Андрею Алексеевичу присвоено звание Героя Советского Союза с вручением ордена Ленина и медали «Золотая Звезда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После войны учился в Новосибирской областной партийной школе, работал заместителем председателя Мошковского райисполкома.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Documents and Settings\Администратор\Рабочий стол\спр\Герои советского союза\вол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41501"/>
            <a:ext cx="2952328" cy="5300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333375"/>
            <a:ext cx="4176713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+mn-lt"/>
              </a:rPr>
              <a:t>Черничков Николай </a:t>
            </a:r>
            <a:endParaRPr lang="ru-RU" sz="2000" b="1" dirty="0" smtClean="0">
              <a:latin typeface="+mn-lt"/>
            </a:endParaRPr>
          </a:p>
          <a:p>
            <a:pPr algn="ctr">
              <a:defRPr/>
            </a:pPr>
            <a:r>
              <a:rPr lang="ru-RU" sz="2000" b="1" dirty="0" smtClean="0">
                <a:latin typeface="+mn-lt"/>
              </a:rPr>
              <a:t>Иванович</a:t>
            </a:r>
            <a:endParaRPr lang="ru-RU" sz="2000" b="1" dirty="0">
              <a:latin typeface="+mn-lt"/>
            </a:endParaRPr>
          </a:p>
          <a:p>
            <a:pPr>
              <a:defRPr/>
            </a:pPr>
            <a:r>
              <a:rPr lang="ru-RU" sz="1600" dirty="0">
                <a:latin typeface="+mn-lt"/>
              </a:rPr>
              <a:t> </a:t>
            </a:r>
          </a:p>
          <a:p>
            <a:pPr algn="just">
              <a:defRPr/>
            </a:pPr>
            <a:r>
              <a:rPr lang="ru-RU" sz="1600" dirty="0">
                <a:latin typeface="+mn-lt"/>
              </a:rPr>
              <a:t>       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Р</a:t>
            </a:r>
            <a:r>
              <a:rPr lang="ru-RU" sz="1600" dirty="0" smtClean="0">
                <a:latin typeface="+mn-lt"/>
              </a:rPr>
              <a:t>одился </a:t>
            </a:r>
            <a:r>
              <a:rPr lang="ru-RU" sz="1600" dirty="0">
                <a:latin typeface="+mn-lt"/>
              </a:rPr>
              <a:t>в 1913 году </a:t>
            </a:r>
            <a:r>
              <a:rPr lang="ru-RU" sz="1600" dirty="0" smtClean="0">
                <a:latin typeface="+mn-lt"/>
              </a:rPr>
              <a:t>в с. Белоярка </a:t>
            </a:r>
            <a:r>
              <a:rPr lang="ru-RU" sz="1600" dirty="0">
                <a:latin typeface="+mn-lt"/>
              </a:rPr>
              <a:t>Алексеевской волости (Мошковский </a:t>
            </a:r>
            <a:r>
              <a:rPr lang="ru-RU" sz="1600" dirty="0" smtClean="0">
                <a:latin typeface="+mn-lt"/>
              </a:rPr>
              <a:t>район) Новониколаевского </a:t>
            </a:r>
            <a:r>
              <a:rPr lang="ru-RU" sz="1600" dirty="0">
                <a:latin typeface="+mn-lt"/>
              </a:rPr>
              <a:t>уезда. </a:t>
            </a:r>
            <a:endParaRPr lang="ru-RU" sz="1600" dirty="0" smtClean="0">
              <a:latin typeface="+mn-lt"/>
            </a:endParaRPr>
          </a:p>
          <a:p>
            <a:pPr algn="just"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       В </a:t>
            </a:r>
            <a:r>
              <a:rPr lang="ru-RU" sz="1600" dirty="0">
                <a:latin typeface="+mn-lt"/>
              </a:rPr>
              <a:t>армию призван в 1938 году  Мошковским </a:t>
            </a:r>
            <a:r>
              <a:rPr lang="ru-RU" sz="1600" dirty="0" smtClean="0">
                <a:latin typeface="+mn-lt"/>
              </a:rPr>
              <a:t>райвоенкоматом. </a:t>
            </a:r>
            <a:r>
              <a:rPr lang="ru-RU" sz="1600" dirty="0">
                <a:latin typeface="+mn-lt"/>
              </a:rPr>
              <a:t>Служил в Амурской области. </a:t>
            </a:r>
            <a:endParaRPr lang="ru-RU" sz="1600" dirty="0" smtClean="0">
              <a:latin typeface="+mn-lt"/>
            </a:endParaRPr>
          </a:p>
          <a:p>
            <a:pPr algn="just"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      </a:t>
            </a:r>
            <a:r>
              <a:rPr lang="ru-RU" sz="1600" dirty="0" smtClean="0">
                <a:latin typeface="+mn-lt"/>
              </a:rPr>
              <a:t>В </a:t>
            </a:r>
            <a:r>
              <a:rPr lang="ru-RU" sz="1600" dirty="0">
                <a:latin typeface="+mn-lt"/>
              </a:rPr>
              <a:t>Великой Отечественной войне с августа 1942 года. Был назначен командиром гаубичной батареи стрелковой дивизии, сформированной на Дальнем Востоке.                                   </a:t>
            </a:r>
            <a:r>
              <a:rPr lang="ru-RU" sz="1600" dirty="0" smtClean="0">
                <a:latin typeface="+mn-lt"/>
              </a:rPr>
              <a:t>            Награжден </a:t>
            </a:r>
            <a:r>
              <a:rPr lang="ru-RU" sz="1600" dirty="0">
                <a:latin typeface="+mn-lt"/>
              </a:rPr>
              <a:t>орденами Ленина и Отечественной войны 2-й степени. </a:t>
            </a:r>
          </a:p>
          <a:p>
            <a:pPr algn="just">
              <a:defRPr/>
            </a:pPr>
            <a:r>
              <a:rPr lang="ru-RU" sz="1600" dirty="0" smtClean="0">
                <a:latin typeface="+mn-lt"/>
              </a:rPr>
              <a:t>         Погиб </a:t>
            </a:r>
            <a:r>
              <a:rPr lang="ru-RU" sz="1600" dirty="0">
                <a:latin typeface="+mn-lt"/>
              </a:rPr>
              <a:t>в бою 7 октября 1943 года. Звание Героя Советского Союза </a:t>
            </a:r>
            <a:r>
              <a:rPr lang="ru-RU" sz="1600" dirty="0" smtClean="0">
                <a:latin typeface="+mn-lt"/>
              </a:rPr>
              <a:t>Черничкову Николаю Ивановичу присвоено </a:t>
            </a:r>
            <a:r>
              <a:rPr lang="ru-RU" sz="1600" dirty="0">
                <a:latin typeface="+mn-lt"/>
              </a:rPr>
              <a:t>посмертно (Указом Президиума Верховного Совета СССР от 24 декабря 1943 </a:t>
            </a:r>
            <a:r>
              <a:rPr lang="ru-RU" sz="1600" dirty="0" smtClean="0">
                <a:latin typeface="+mn-lt"/>
              </a:rPr>
              <a:t>года). </a:t>
            </a:r>
            <a:endParaRPr lang="ru-RU" sz="1600" dirty="0">
              <a:latin typeface="+mn-lt"/>
            </a:endParaRPr>
          </a:p>
        </p:txBody>
      </p:sp>
      <p:pic>
        <p:nvPicPr>
          <p:cNvPr id="17412" name="Picture 4" descr="C:\Documents and Settings\Администратор\Рабочий стол\спр\Герои советского союза\Черничк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3646661" cy="5321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04800"/>
            <a:ext cx="4104455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Жуков Георгий Иванович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одился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23 марта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1913 году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д.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Плотниково  Алексеевской волости (Мошковский район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1929 году  переехал в Новосибирск, работал на заводе «Труд».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армию призван  Новосибирским военкоматом.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На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фронте  с  24 июня 1941 года. Командовал  батальоном  362-й Верхне-Днепровской Краснознаменной стрелковой дивизии.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Указом Президиума Верховного Совета СССР от 24 марта 1945 года командиру батальона 1210-го стрелкового полка (362-я стрелковая дивизия, 33-я армия, 1-й Белорусский фронт) майору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Георгию Ивановичу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Жукову присвоено звание Героя Советского Союза.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Награжден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двумя орденами Красного Знамени, орденами Ленина, Александра Невского, Отечественной войны 1-й и 2-й степени, медалями.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8435" name="Picture 3" descr="C:\Documents and Settings\Администратор\Рабочий стол\спр\Герои советского союза\Жук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268" y="891288"/>
            <a:ext cx="3646661" cy="5347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057" y="260648"/>
            <a:ext cx="496855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/>
            <a:r>
              <a:rPr lang="ru-RU" sz="2000" b="1" dirty="0" smtClean="0">
                <a:latin typeface="Times New Roman" pitchFamily="18" charset="0"/>
              </a:rPr>
              <a:t>Кобелев Аркадий Константинович</a:t>
            </a:r>
          </a:p>
          <a:p>
            <a:pPr indent="449263" algn="ctr"/>
            <a:r>
              <a:rPr lang="ru-RU" sz="2000" b="1" dirty="0" smtClean="0">
                <a:latin typeface="Times New Roman" pitchFamily="18" charset="0"/>
              </a:rPr>
              <a:t>(23.01.1915-07.03.1966)</a:t>
            </a:r>
            <a:endParaRPr lang="ru-RU" sz="2000" b="1" dirty="0">
              <a:latin typeface="Times New Roman" pitchFamily="18" charset="0"/>
            </a:endParaRPr>
          </a:p>
          <a:p>
            <a:pPr indent="449263" algn="just"/>
            <a:r>
              <a:rPr lang="ru-RU" sz="1600" dirty="0" smtClean="0">
                <a:latin typeface="Times New Roman" pitchFamily="18" charset="0"/>
              </a:rPr>
              <a:t>Родился </a:t>
            </a:r>
            <a:r>
              <a:rPr lang="ru-RU" sz="1600" dirty="0">
                <a:latin typeface="Times New Roman" pitchFamily="18" charset="0"/>
              </a:rPr>
              <a:t>в деревне Чернушинской  Соловецкой волости Никольского уезда Вологодской губернии. В 1933 году с родителями переехал в Мошковский район. </a:t>
            </a:r>
          </a:p>
          <a:p>
            <a:pPr indent="449263" algn="just"/>
            <a:r>
              <a:rPr lang="ru-RU" sz="1600" dirty="0">
                <a:latin typeface="Times New Roman" pitchFamily="18" charset="0"/>
              </a:rPr>
              <a:t>В 1943 году  был мобилизован в  Советскую  Армию сначала  в  23-ю запасную  Новосибирскую стрелковую бригаду, а позднее  в Алтайскую дивизию.</a:t>
            </a:r>
          </a:p>
          <a:p>
            <a:pPr indent="449263" algn="just"/>
            <a:r>
              <a:rPr lang="ru-RU" sz="1600" dirty="0">
                <a:latin typeface="Times New Roman" pitchFamily="18" charset="0"/>
              </a:rPr>
              <a:t> Дальше был перевод в 5-ю гвардейскую армию 1-го Украинского фронта. </a:t>
            </a:r>
          </a:p>
          <a:p>
            <a:pPr indent="449263" algn="just"/>
            <a:r>
              <a:rPr lang="ru-RU" sz="1600" dirty="0">
                <a:latin typeface="Times New Roman" pitchFamily="18" charset="0"/>
              </a:rPr>
              <a:t>Награжден правительственными наградами: орденом Красной Звезды, орденом Ленина, тремя медалями, имел пять благодарностей  от Верховного главнокомандующего.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бою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Варшавой Кобелеву пришлось заменить убитого командира и поднять гвардейцев в атаку. За героизм на Сандомирском плацдарме за Вислой на земле Польше Аркадий Константинович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Кобелев был удостоен высокого звания Героя Советского Союза с вручением ордена Ленина и медали «Золотая Звезда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(Указом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Президиума Верховного Совета СССР от 27 июня 1945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года).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Documents and Settings\Администратор\Рабочий стол\спр\Герои советского союза\Кобеле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75460"/>
            <a:ext cx="3240360" cy="5360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332656"/>
            <a:ext cx="4459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333333"/>
                </a:solidFill>
                <a:latin typeface="+mn-lt"/>
              </a:rPr>
              <a:t>Данилов Леонид Парфенович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333333"/>
                </a:solidFill>
                <a:latin typeface="+mn-lt"/>
              </a:rPr>
              <a:t>(31.01.1922-05.06.1964)</a:t>
            </a:r>
          </a:p>
          <a:p>
            <a:pPr algn="just">
              <a:defRPr/>
            </a:pPr>
            <a:r>
              <a:rPr lang="ru-RU" sz="1600" dirty="0">
                <a:solidFill>
                  <a:srgbClr val="333333"/>
                </a:solidFill>
                <a:latin typeface="+mn-lt"/>
              </a:rPr>
              <a:t>          Родился в с. </a:t>
            </a:r>
            <a:r>
              <a:rPr lang="ru-RU" sz="1600" dirty="0" smtClean="0">
                <a:solidFill>
                  <a:srgbClr val="333333"/>
                </a:solidFill>
                <a:latin typeface="+mn-lt"/>
              </a:rPr>
              <a:t>Черепаха Уч-Балтинского сельского Совета Ояшинской волости  </a:t>
            </a:r>
            <a:r>
              <a:rPr lang="ru-RU" sz="1600" dirty="0">
                <a:solidFill>
                  <a:srgbClr val="333333"/>
                </a:solidFill>
                <a:latin typeface="+mn-lt"/>
              </a:rPr>
              <a:t>Новосибирской области. </a:t>
            </a:r>
          </a:p>
          <a:p>
            <a:pPr algn="just">
              <a:defRPr/>
            </a:pPr>
            <a:r>
              <a:rPr lang="ru-RU" sz="1600" dirty="0">
                <a:solidFill>
                  <a:srgbClr val="333333"/>
                </a:solidFill>
                <a:latin typeface="+mn-lt"/>
              </a:rPr>
              <a:t>           В 1939 году вступил в ряды Красной Армии. Служил в артиллерийских частях на западной границе СССР.</a:t>
            </a:r>
          </a:p>
          <a:p>
            <a:pPr algn="just">
              <a:defRPr/>
            </a:pPr>
            <a:r>
              <a:rPr lang="ru-RU" sz="1600" dirty="0">
                <a:solidFill>
                  <a:srgbClr val="333333"/>
                </a:solidFill>
                <a:latin typeface="+mn-lt"/>
              </a:rPr>
              <a:t>          </a:t>
            </a:r>
            <a:r>
              <a:rPr lang="ru-RU" sz="1600" dirty="0" smtClean="0">
                <a:solidFill>
                  <a:srgbClr val="333333"/>
                </a:solidFill>
                <a:latin typeface="+mn-lt"/>
              </a:rPr>
              <a:t>В Великой </a:t>
            </a:r>
            <a:r>
              <a:rPr lang="ru-RU" sz="1600" dirty="0">
                <a:solidFill>
                  <a:srgbClr val="333333"/>
                </a:solidFill>
                <a:latin typeface="+mn-lt"/>
              </a:rPr>
              <a:t>Отечественной войне участвовал с </a:t>
            </a:r>
            <a:r>
              <a:rPr lang="ru-RU" sz="1600" dirty="0" smtClean="0">
                <a:solidFill>
                  <a:srgbClr val="333333"/>
                </a:solidFill>
                <a:latin typeface="+mn-lt"/>
              </a:rPr>
              <a:t>22 июня 1941 года на западной границе</a:t>
            </a:r>
            <a:r>
              <a:rPr lang="ru-RU" sz="1600" dirty="0" smtClean="0">
                <a:solidFill>
                  <a:srgbClr val="333333"/>
                </a:solidFill>
                <a:latin typeface="+mn-lt"/>
              </a:rPr>
              <a:t>. Участвовал в битве под Москвой, в сражениях на Днепре, Березине, Западной Двине. Награжден орденами красной звезды, Отечественной войны 2-й степени, Славы 3-й степени и шестью медалями. </a:t>
            </a:r>
            <a:r>
              <a:rPr lang="ru-RU" sz="1600" dirty="0">
                <a:latin typeface="+mn-lt"/>
              </a:rPr>
              <a:t>	</a:t>
            </a:r>
          </a:p>
          <a:p>
            <a:pPr algn="just">
              <a:defRPr/>
            </a:pPr>
            <a:r>
              <a:rPr lang="ru-RU" sz="1600" dirty="0">
                <a:latin typeface="+mn-lt"/>
              </a:rPr>
              <a:t>          Указом Президиума Верховного Совета СССР от 25 октября 1943 </a:t>
            </a:r>
            <a:r>
              <a:rPr lang="ru-RU" sz="1600" dirty="0" smtClean="0">
                <a:latin typeface="+mn-lt"/>
              </a:rPr>
              <a:t>года за мужество и героизм </a:t>
            </a:r>
            <a:r>
              <a:rPr lang="ru-RU" sz="1600" dirty="0">
                <a:latin typeface="+mn-lt"/>
              </a:rPr>
              <a:t>Данилову Леониду Парфёновичу присвоено звание Героя Советского Союза с вручением ордена Ленина и медали "Золотая Звезда</a:t>
            </a:r>
            <a:r>
              <a:rPr lang="ru-RU" sz="1600" dirty="0" smtClean="0">
                <a:latin typeface="+mn-lt"/>
              </a:rPr>
              <a:t>".</a:t>
            </a:r>
            <a:endParaRPr lang="ru-RU" sz="1600" dirty="0">
              <a:latin typeface="+mn-lt"/>
            </a:endParaRPr>
          </a:p>
          <a:p>
            <a:pPr algn="just">
              <a:defRPr/>
            </a:pPr>
            <a:r>
              <a:rPr lang="ru-RU" sz="1600" dirty="0">
                <a:latin typeface="+mn-lt"/>
              </a:rPr>
              <a:t>	</a:t>
            </a:r>
          </a:p>
        </p:txBody>
      </p:sp>
      <p:pic>
        <p:nvPicPr>
          <p:cNvPr id="23555" name="Picture 3" descr="C:\Documents and Settings\Администратор\Рабочий стол\спр\Герои советского союза\Данил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792" y="836712"/>
            <a:ext cx="3746816" cy="5400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836712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«Мужество и стойкость советского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народа в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Отечественной войне – это высший нравственный опыт,</a:t>
            </a:r>
          </a:p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принадлежащий многим поколениям.</a:t>
            </a:r>
          </a:p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Это высший пример силы преодоления.</a:t>
            </a:r>
          </a:p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С необходимостью преодоления человек сталкивается и сегодня,</a:t>
            </a:r>
          </a:p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в разных ситуациях. И всегда следует знать, что есть истинное мужество».</a:t>
            </a:r>
          </a:p>
          <a:p>
            <a:pPr>
              <a:defRPr/>
            </a:pPr>
            <a:endParaRPr lang="ru-RU" b="1" i="1" dirty="0">
              <a:solidFill>
                <a:schemeClr val="bg1"/>
              </a:solidFill>
            </a:endParaRPr>
          </a:p>
          <a:p>
            <a:pPr algn="r"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Ю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Бондарев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472608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7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403350" y="1700213"/>
            <a:ext cx="4321175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+mn-lt"/>
              </a:rPr>
              <a:t>В презентации использованы: архивные материалы </a:t>
            </a:r>
            <a:r>
              <a:rPr lang="ru-RU" dirty="0" smtClean="0">
                <a:latin typeface="+mn-lt"/>
              </a:rPr>
              <a:t>фонда 1-Ф.</a:t>
            </a:r>
          </a:p>
          <a:p>
            <a:pPr eaLnBrk="1" hangingPunct="1"/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Статьи из сборника: «Герои Советского Союза – наши земляки</a:t>
            </a:r>
            <a:r>
              <a:rPr lang="ru-RU" dirty="0" smtClean="0">
                <a:latin typeface="+mn-lt"/>
              </a:rPr>
              <a:t>»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0352" y="799544"/>
            <a:ext cx="4374232" cy="147732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i="1" dirty="0" smtClean="0">
                <a:effectLst/>
                <a:latin typeface="lucida grande"/>
              </a:rPr>
              <a:t>"Подвиг этот, будет в памяти жить И в наших сердцах гореть! Тех, кто с врагом был готов разделить, Поровну только смерть!" </a:t>
            </a:r>
          </a:p>
          <a:p>
            <a:pPr algn="r"/>
            <a:r>
              <a:rPr lang="ru-RU" i="1" dirty="0" smtClean="0">
                <a:effectLst/>
                <a:latin typeface="lucida grande"/>
              </a:rPr>
              <a:t>Ким Добкин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6872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+mn-lt"/>
              </a:rPr>
              <a:t>	</a:t>
            </a:r>
            <a:endParaRPr lang="ru-RU" b="0" i="0" dirty="0" smtClean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+mn-lt"/>
              </a:rPr>
              <a:t>	</a:t>
            </a:r>
            <a:r>
              <a:rPr lang="ru-RU" i="0" dirty="0" smtClean="0">
                <a:effectLst/>
                <a:latin typeface="+mn-lt"/>
              </a:rPr>
              <a:t>Великая </a:t>
            </a:r>
            <a:r>
              <a:rPr lang="ru-RU" i="0" dirty="0" smtClean="0">
                <a:effectLst/>
                <a:latin typeface="+mn-lt"/>
              </a:rPr>
              <a:t>Отечественная война показала, какая поистине безграничная мощь таится в народных массах, если они ведут священную борьбу за свое Отечество. В годы войны патриотизм стал массовым, стал нормой поведения советских воинов. </a:t>
            </a:r>
          </a:p>
          <a:p>
            <a:pPr algn="just"/>
            <a:r>
              <a:rPr lang="ru-RU" dirty="0">
                <a:latin typeface="+mn-lt"/>
              </a:rPr>
              <a:t>	</a:t>
            </a:r>
            <a:r>
              <a:rPr lang="ru-RU" i="0" dirty="0" smtClean="0">
                <a:effectLst/>
                <a:latin typeface="+mn-lt"/>
              </a:rPr>
              <a:t>Война потребовала от народа величайшего напряжения сил и огромных жертв в общенациональном масштабе, раскрыла стойкость и мужество советского человека, способность к самопожертвованию во имя свободы и независимости Родины. Тысячи солдат и офицеров обессмертили свои имена при обороне Брестской крепости, Одессы, Севастополя, Киева, Ленинграда, Новороссийска, в битве под Москвой, Сталинградом, Курском, на Северном Кавказе, Днепре, в предгорьях Карпат, при штурме Берлина и в других сражениях.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9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AC1E36"/>
                </a:solidFill>
              </a:rPr>
              <a:t>Герои Советского Союза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5" y="1628800"/>
            <a:ext cx="3633676" cy="335060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1800" b="1" dirty="0">
                <a:solidFill>
                  <a:srgbClr val="AC1E36"/>
                </a:solidFill>
              </a:rPr>
              <a:t>Указом Президиума Верховного Совета СССР от 1 августа 1939 года в целях особого отличия граждан, удостоенных звания Героя Советского Союза и совершающих новые героические подвиги, учредили медаль “Золотая Звезда”, имеющую форму пятиконечной звезды.</a:t>
            </a:r>
            <a:br>
              <a:rPr lang="ru-RU" sz="1800" b="1" dirty="0">
                <a:solidFill>
                  <a:srgbClr val="AC1E36"/>
                </a:solidFill>
              </a:rPr>
            </a:br>
            <a:r>
              <a:rPr lang="ru-RU" sz="1600" b="1" dirty="0">
                <a:solidFill>
                  <a:srgbClr val="AC1E36"/>
                </a:solidFill>
              </a:rPr>
              <a:t/>
            </a:r>
            <a:br>
              <a:rPr lang="ru-RU" sz="1600" b="1" dirty="0">
                <a:solidFill>
                  <a:srgbClr val="AC1E36"/>
                </a:solidFill>
              </a:rPr>
            </a:br>
            <a:endParaRPr lang="ru-RU" sz="1600" b="1" dirty="0">
              <a:solidFill>
                <a:srgbClr val="AC1E36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752020" y="3284984"/>
            <a:ext cx="3528392" cy="28803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b="1" dirty="0" smtClean="0">
                <a:solidFill>
                  <a:srgbClr val="AC1E36"/>
                </a:solidFill>
              </a:rPr>
              <a:t>За годы Великой Отечественной войны свыше 11 000 советских людей получили высокое звание Героя Советского Союза и наши земляки в их числе. </a:t>
            </a:r>
            <a:r>
              <a:rPr lang="ru-RU" sz="1800" b="1" dirty="0">
                <a:solidFill>
                  <a:srgbClr val="AC1E36"/>
                </a:solidFill>
              </a:rPr>
              <a:t>На фронтах Великой Отечественной войны сражались </a:t>
            </a:r>
            <a:r>
              <a:rPr lang="ru-RU" sz="1800" b="1" dirty="0" smtClean="0">
                <a:solidFill>
                  <a:srgbClr val="AC1E36"/>
                </a:solidFill>
              </a:rPr>
              <a:t>7480 тысяч  </a:t>
            </a:r>
            <a:r>
              <a:rPr lang="ru-RU" sz="1800" b="1" dirty="0">
                <a:solidFill>
                  <a:srgbClr val="AC1E36"/>
                </a:solidFill>
              </a:rPr>
              <a:t>наших земляков.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58635"/>
            <a:ext cx="2448271" cy="1840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750" y="260648"/>
            <a:ext cx="446429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Анисичкин Федор Иванович</a:t>
            </a:r>
          </a:p>
          <a:p>
            <a:pPr algn="ctr">
              <a:defRPr/>
            </a:pPr>
            <a:r>
              <a:rPr lang="ru-RU" b="1" dirty="0">
                <a:latin typeface="+mn-lt"/>
              </a:rPr>
              <a:t> (15.06.1915-21.09.1998)</a:t>
            </a:r>
          </a:p>
          <a:p>
            <a:pPr algn="just">
              <a:defRPr/>
            </a:pPr>
            <a:r>
              <a:rPr lang="ru-RU" sz="1600" dirty="0">
                <a:latin typeface="+mn-lt"/>
              </a:rPr>
              <a:t>        Родился в д. Култуки Клепиковской волости Рязанской губернии. В конце двадцатых годов Анисичкины переселились  в Новосибирскую область, и Федор Иванович по праву считает себя сибиряком. Работал директором средней школы в селе Половинное  Краснозерского района.</a:t>
            </a:r>
          </a:p>
          <a:p>
            <a:pPr algn="just">
              <a:defRPr/>
            </a:pPr>
            <a:r>
              <a:rPr lang="ru-RU" sz="1600" dirty="0">
                <a:latin typeface="+mn-lt"/>
              </a:rPr>
              <a:t>         В 1939 году Федор Иванович призван в армию Краснозерским  райвоенкоматом. На фронте с июня 1941 года. Почти всю войну прошел с 69-й гвардейской стрелковой дивизией.            Награжден орденами  Красной Звезды, Отечественной войны первой и второй степеней, медалями.</a:t>
            </a:r>
          </a:p>
          <a:p>
            <a:pPr algn="just">
              <a:defRPr/>
            </a:pPr>
            <a:r>
              <a:rPr lang="ru-RU" sz="1600" dirty="0">
                <a:latin typeface="+mn-lt"/>
              </a:rPr>
              <a:t>        За мужество и героизм, проявленные на фронте борьбы с немецко-фашистскими </a:t>
            </a:r>
            <a:r>
              <a:rPr lang="ru-RU" sz="1600" dirty="0" smtClean="0">
                <a:latin typeface="+mn-lt"/>
              </a:rPr>
              <a:t>захватчиками, указом </a:t>
            </a:r>
            <a:r>
              <a:rPr lang="ru-RU" sz="1600" dirty="0">
                <a:latin typeface="+mn-lt"/>
              </a:rPr>
              <a:t>Президиума Верховного Совета СССР от 22 февраля 1944 года Фёдору Ивановичу Анисичкину присвоено звание Героя Советского Союза с вручением ордена Ленина и медали «Золотая Звезда</a:t>
            </a:r>
            <a:r>
              <a:rPr lang="ru-RU" sz="1600" dirty="0" smtClean="0">
                <a:latin typeface="+mn-lt"/>
              </a:rPr>
              <a:t>».</a:t>
            </a:r>
            <a:endParaRPr lang="ru-RU" sz="1600" dirty="0">
              <a:latin typeface="+mn-lt"/>
            </a:endParaRPr>
          </a:p>
        </p:txBody>
      </p:sp>
      <p:pic>
        <p:nvPicPr>
          <p:cNvPr id="7173" name="Picture 5" descr="C:\Documents and Settings\Администратор\Рабочий стол\спр\Герои советского союза\Анисички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3"/>
            <a:ext cx="3240360" cy="5400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468313" y="620713"/>
            <a:ext cx="381635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Барков Михаил Иванович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49263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(21.11.1916-02.08.1973)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Родился в с. Репьево Алексеевской волости Новониколаевского уезда. </a:t>
            </a:r>
          </a:p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апреля 1943 года - в армии, с сентября - на фронте, командир орудийного расчета на Донском, Воронежском, 2-м и 1-м  Прибалтийских фронтах. Награжден орденом Отечественной войны второй степени, медалями. Был три раза ранен.</a:t>
            </a:r>
          </a:p>
          <a:p>
            <a:pPr indent="449263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мужество и героизм, проявленные на фронте борьбы с немецко-фашистскими захватчиками, указом Президиума Верховного Совета СССР от 22 июля 1944 года гвардии рядовому Баркову Михаилу Ивановичу присвоено звание Героя Советского Союза с вручением ордена Ленина и медали «Золотая Звезда».</a:t>
            </a:r>
          </a:p>
          <a:p>
            <a:pPr indent="449263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Documents and Settings\Администратор\Рабочий стол\спр\Герои советского союза\Барко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03436"/>
            <a:ext cx="3361928" cy="55138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432048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Иванов Василий </a:t>
            </a:r>
            <a:r>
              <a:rPr lang="ru-RU" sz="2000" b="1" dirty="0" smtClean="0">
                <a:latin typeface="Times New Roman" pitchFamily="18" charset="0"/>
              </a:rPr>
              <a:t>Харламович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(22.02.1919-01.09.1979)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Родился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деревне Черепаха Уч-Балтинского  сельсовета Ояшинской волости Новониколаевского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уезда.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октябре 1939 года призван в армию. В составе 21-й  гвардейской танковой бригады 6-й танковой армии механиком - водителем прошел боевой путь от Сталинграда до Праги.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августе – сентябре 1945 года участвовал в войне с империалистической Японией.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Указом Президиума Верховного Совета СССР от 24 марта 1945 года за образцовое выполнение заданий командования и проявленные мужество и героизм в боях с немецко-фашистскими захватчиками гвардии сержанту Иванову Василию Харламовичу присвоено звание Героя Советского Союза с вручением ордена Ленина и медали "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Золотая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Звезда».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Documents and Settings\Администратор\Рабочий стол\спр\Герои советского союза\Ивано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0688"/>
            <a:ext cx="3606465" cy="5518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462731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Мурашкин Михаил Федорович</a:t>
            </a:r>
          </a:p>
          <a:p>
            <a:pPr indent="449263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(23.11.1914-06.07.1977)</a:t>
            </a:r>
          </a:p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Родился в селе Ручьево Змеиногорского района Алтайского края. </a:t>
            </a:r>
          </a:p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фронте с сентября 1942 года, лейтенант, командир танкового взвода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117-й танковой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бригады. Воевал на Юго-Западном и первом Прибалтийском фронтах. Дважды тяжело ранен. Награжден орденом Красной Звезды и медалями.</a:t>
            </a:r>
          </a:p>
          <a:p>
            <a:pPr indent="449263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24 марта 1945 года за «образцовое выполнение боевых заданий командования на фронте борьбы с немецкими захватчиками и проявленные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боях за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Кельме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Литве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мужество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героизм»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младший лейтенант Михаил Мурашкин был удостоен высокого звания Героя Советского Союза с вручением ордена Ленина и медали «Золотая Звезда».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Documents and Settings\Администратор\Рабочий стол\спр\Герои советского союза\Мурашки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3102916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188" y="226046"/>
            <a:ext cx="432085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Осипов Семен Дмитриевич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(30.09.1919-26.07.1944)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Родился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селе Новониколаевка Алексеевской волости (Мошковский район) Новониколаевского уезда. 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1939 Семен Дмитриевич Осипов  призван в армию. С начала войны – на фронте.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конце 1943 года прибыл в 20-ю гвардейскую Краснознаменную  механизированную бригаду. Воевал на  Западном, Калининском, Воронежском  и первом  Украинском фронтах. Дважды ранен. Награжден орденами Красной Звезды, Отечественной войны первой и второй степеней.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Указом Президиума Верховного Совета СССР от 26 апреля 1944 года за образцовое выполнение боевых заданий командования на фронте борьбы с немецко-фашистскими захватчиками и проявленные при этом мужество и героизм, гвардии капитану Осипову Семёну Дмитриевичу присвоено звание Героя Советского Союза с вручением ордена Ленина и медали «Золотая Звезда».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Documents and Settings\Администратор\Рабочий стол\спр\Герои советского союза\Осипо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239" y="572679"/>
            <a:ext cx="3201177" cy="5646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683568" y="246790"/>
            <a:ext cx="3942978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Федюков  Алексей Григорьевич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(16.01.1925-12.01.1944)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Родился  в деревне Ивановка Алексеевского района (Мошковский район).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кануне войны жил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Кривошеено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Томской области.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В мае 1943 года призван в армию.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В учебном дивизионе  16-го запасного  гаубичного артиллерийского полка  Алексей  окончил школу  младших командиров  и был направлен  в действующую армию. Воевал с августа  1943 года  на первом Украинском фронте.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Алексей Григорьевич погиб на боевом посту – у орудия, на котором красовалось 12 звезд – число подбитых фашистских танков...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9 февраля 1944 года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проявленный героизм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мужество в боевых операциях за Житомир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Федюкову Алексею Григорьевичу присвоено звание Героя Советского Союза (посмертно).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Documents and Settings\Администратор\Рабочий стол\спр\Герои советского союза\Федюк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744416" cy="5504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1" y="116632"/>
            <a:ext cx="615698" cy="100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752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Герои Советского Союза  Мошковского района  Новосибирской области</vt:lpstr>
      <vt:lpstr>Презентация PowerPoint</vt:lpstr>
      <vt:lpstr>Герои Советского Союза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ARHIV</cp:lastModifiedBy>
  <cp:revision>81</cp:revision>
  <dcterms:created xsi:type="dcterms:W3CDTF">2010-12-12T21:44:05Z</dcterms:created>
  <dcterms:modified xsi:type="dcterms:W3CDTF">2015-04-30T05:18:00Z</dcterms:modified>
</cp:coreProperties>
</file>