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0" r:id="rId3"/>
    <p:sldId id="271" r:id="rId4"/>
    <p:sldId id="272" r:id="rId5"/>
    <p:sldId id="274" r:id="rId6"/>
    <p:sldId id="273" r:id="rId7"/>
    <p:sldId id="262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3" r:id="rId16"/>
    <p:sldId id="28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800000"/>
    <a:srgbClr val="007000"/>
    <a:srgbClr val="00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2160"/>
        <p:guide pos="2880"/>
        <p:guide pos="29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FC390-F208-4235-829F-FF86A3A86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406011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755C8-C205-48AF-9FFB-1F52070C8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88160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8655D-E703-4172-BE57-6176AC6A0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90675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D6EB7-EC4C-4A10-9BE1-B1165F854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63877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69392-B908-4008-9E59-4E89E7D25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911106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FCC27-7AE2-4B86-BAE6-47DFC1A8A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621231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3A4D3-DB97-4FFF-B3B1-275B6663D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620986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5FAE1-0D17-4217-95BF-3BCB14DFB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410608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70173-68BD-4E23-8AB6-49EFBBBE4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464545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05C60-64FF-4948-87CB-233959D63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427000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A846E-C59A-4125-87E3-A046E90F9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06642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74EB956-388C-4E65-A989-86F508A86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060575"/>
            <a:ext cx="777557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8000" dirty="0" smtClean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мая 1945 – День победы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4443922" cy="57303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56992"/>
            <a:ext cx="4032448" cy="2546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20688"/>
            <a:ext cx="3774419" cy="2383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0" y="404665"/>
            <a:ext cx="4053960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404664"/>
            <a:ext cx="3744416" cy="6062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650815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474" y="476672"/>
            <a:ext cx="4420773" cy="5501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093346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99288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B00000"/>
                </a:solidFill>
              </a:rPr>
              <a:t>9 мая – День Победы!!! В наше время осталось мало праздников, которые могли бы так объединять людей и заставлять гордиться своей страной. День Победы –именно такой праздник. Это событие касается всех, потому что, так или иначе война не обошла стороной ни одну семью. </a:t>
            </a:r>
            <a:endParaRPr lang="ru-RU" sz="2800" b="1" dirty="0" smtClean="0">
              <a:solidFill>
                <a:srgbClr val="B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B00000"/>
                </a:solidFill>
              </a:rPr>
              <a:t>В </a:t>
            </a:r>
            <a:r>
              <a:rPr lang="ru-RU" sz="2800" b="1" dirty="0">
                <a:solidFill>
                  <a:srgbClr val="B00000"/>
                </a:solidFill>
              </a:rPr>
              <a:t>этом году отмечается </a:t>
            </a:r>
            <a:r>
              <a:rPr lang="ru-RU" sz="2800" b="1" dirty="0" smtClean="0">
                <a:solidFill>
                  <a:srgbClr val="B00000"/>
                </a:solidFill>
              </a:rPr>
              <a:t>72-летие </a:t>
            </a:r>
            <a:r>
              <a:rPr lang="ru-RU" sz="2800" b="1" dirty="0">
                <a:solidFill>
                  <a:srgbClr val="B00000"/>
                </a:solidFill>
              </a:rPr>
              <a:t>со Дня Победы. Нельзя переоценить подвиг наших предков, значение Победы для России. </a:t>
            </a:r>
            <a:endParaRPr lang="ru-RU" sz="2800" b="1" dirty="0" smtClean="0">
              <a:solidFill>
                <a:srgbClr val="B00000"/>
              </a:solidFill>
            </a:endParaRPr>
          </a:p>
          <a:p>
            <a:r>
              <a:rPr lang="ru-RU" sz="2000" b="1" dirty="0" smtClean="0">
                <a:solidFill>
                  <a:srgbClr val="B00000"/>
                </a:solidFill>
              </a:rPr>
              <a:t>	</a:t>
            </a:r>
            <a:endParaRPr lang="ru-RU" sz="2000" b="1" dirty="0">
              <a:solidFill>
                <a:srgbClr val="B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399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76672"/>
            <a:ext cx="77048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B00000"/>
                </a:solidFill>
              </a:rPr>
              <a:t>Важно знать и помнить тех людей, которые ковали Победу. </a:t>
            </a:r>
            <a:endParaRPr lang="ru-RU" sz="2000" b="1" dirty="0" smtClean="0">
              <a:solidFill>
                <a:srgbClr val="B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B00000"/>
                </a:solidFill>
              </a:rPr>
              <a:t>Мы </a:t>
            </a:r>
            <a:r>
              <a:rPr lang="ru-RU" sz="2000" b="1" dirty="0">
                <a:solidFill>
                  <a:srgbClr val="B00000"/>
                </a:solidFill>
              </a:rPr>
              <a:t>всегда будем преклоняться перед ними. </a:t>
            </a:r>
          </a:p>
          <a:p>
            <a:pPr algn="ctr"/>
            <a:r>
              <a:rPr lang="ru-RU" sz="2000" b="1" dirty="0">
                <a:solidFill>
                  <a:srgbClr val="B00000"/>
                </a:solidFill>
              </a:rPr>
              <a:t>В настоящее время </a:t>
            </a:r>
            <a:r>
              <a:rPr lang="ru-RU" sz="2000" b="1" dirty="0" smtClean="0">
                <a:solidFill>
                  <a:srgbClr val="B00000"/>
                </a:solidFill>
              </a:rPr>
              <a:t>в </a:t>
            </a:r>
            <a:r>
              <a:rPr lang="ru-RU" sz="2000" b="1" dirty="0" err="1" smtClean="0">
                <a:solidFill>
                  <a:srgbClr val="B00000"/>
                </a:solidFill>
              </a:rPr>
              <a:t>Мошковском</a:t>
            </a:r>
            <a:r>
              <a:rPr lang="ru-RU" sz="2000" b="1" dirty="0" smtClean="0">
                <a:solidFill>
                  <a:srgbClr val="B00000"/>
                </a:solidFill>
              </a:rPr>
              <a:t> </a:t>
            </a:r>
            <a:r>
              <a:rPr lang="ru-RU" sz="2000" b="1" dirty="0">
                <a:solidFill>
                  <a:srgbClr val="B00000"/>
                </a:solidFill>
              </a:rPr>
              <a:t>районе </a:t>
            </a:r>
            <a:endParaRPr lang="ru-RU" sz="2000" b="1" dirty="0" smtClean="0">
              <a:solidFill>
                <a:srgbClr val="B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B00000"/>
                </a:solidFill>
              </a:rPr>
              <a:t>проживает </a:t>
            </a:r>
            <a:r>
              <a:rPr lang="ru-RU" sz="2000" b="1" dirty="0">
                <a:solidFill>
                  <a:srgbClr val="B00000"/>
                </a:solidFill>
              </a:rPr>
              <a:t>17 ветеранов</a:t>
            </a:r>
          </a:p>
          <a:p>
            <a:pPr algn="ctr"/>
            <a:r>
              <a:rPr lang="ru-RU" sz="2000" b="1" dirty="0">
                <a:solidFill>
                  <a:srgbClr val="B00000"/>
                </a:solidFill>
              </a:rPr>
              <a:t>Великой Отечественной </a:t>
            </a:r>
            <a:r>
              <a:rPr lang="ru-RU" sz="2000" b="1" dirty="0" smtClean="0">
                <a:solidFill>
                  <a:srgbClr val="B00000"/>
                </a:solidFill>
              </a:rPr>
              <a:t>войны это:</a:t>
            </a:r>
            <a:endParaRPr lang="ru-RU" sz="2000" b="1" dirty="0">
              <a:solidFill>
                <a:srgbClr val="B00000"/>
              </a:solidFill>
            </a:endParaRPr>
          </a:p>
          <a:p>
            <a:pPr algn="ctr"/>
            <a:r>
              <a:rPr lang="ru-RU" sz="2400" u="sng" dirty="0">
                <a:solidFill>
                  <a:srgbClr val="B00000"/>
                </a:solidFill>
              </a:rPr>
              <a:t>Заева Мария Антоновна, Семенихин Сергей Яковлевич,</a:t>
            </a:r>
          </a:p>
          <a:p>
            <a:pPr algn="ctr"/>
            <a:r>
              <a:rPr lang="ru-RU" sz="2400" u="sng" dirty="0">
                <a:solidFill>
                  <a:srgbClr val="B00000"/>
                </a:solidFill>
              </a:rPr>
              <a:t>Пономарев Петр Васильевич, Селихин Павел Петрович, Титов Николай Дмитриевич, Туралин Владимир Михайлович, Хендогин Сергей Филиппович, Ескин Виктор Вильгельмович, Пелло Эльмар Юганович, Ермошкин Иван </a:t>
            </a:r>
            <a:r>
              <a:rPr lang="ru-RU" sz="2400" u="sng" dirty="0" smtClean="0">
                <a:solidFill>
                  <a:srgbClr val="B00000"/>
                </a:solidFill>
              </a:rPr>
              <a:t>Прохорович, Лузгин </a:t>
            </a:r>
            <a:r>
              <a:rPr lang="ru-RU" sz="2400" u="sng" dirty="0">
                <a:solidFill>
                  <a:srgbClr val="B00000"/>
                </a:solidFill>
              </a:rPr>
              <a:t>Григорий Ефимович, Федотов </a:t>
            </a:r>
            <a:r>
              <a:rPr lang="ru-RU" sz="2400" u="sng" dirty="0" smtClean="0">
                <a:solidFill>
                  <a:srgbClr val="B00000"/>
                </a:solidFill>
              </a:rPr>
              <a:t>Владимир Федорович, Пилипченко </a:t>
            </a:r>
            <a:r>
              <a:rPr lang="ru-RU" sz="2400" u="sng" dirty="0">
                <a:solidFill>
                  <a:srgbClr val="B00000"/>
                </a:solidFill>
              </a:rPr>
              <a:t>Алексей </a:t>
            </a:r>
            <a:r>
              <a:rPr lang="ru-RU" sz="2400" u="sng" dirty="0" smtClean="0">
                <a:solidFill>
                  <a:srgbClr val="B00000"/>
                </a:solidFill>
              </a:rPr>
              <a:t>Савельевич, Миронов </a:t>
            </a:r>
            <a:r>
              <a:rPr lang="ru-RU" sz="2400" u="sng" dirty="0">
                <a:solidFill>
                  <a:srgbClr val="B00000"/>
                </a:solidFill>
              </a:rPr>
              <a:t>Алексей </a:t>
            </a:r>
            <a:r>
              <a:rPr lang="ru-RU" sz="2400" u="sng" dirty="0" smtClean="0">
                <a:solidFill>
                  <a:srgbClr val="B00000"/>
                </a:solidFill>
              </a:rPr>
              <a:t>Николаевич, Зятьков </a:t>
            </a:r>
            <a:r>
              <a:rPr lang="ru-RU" sz="2400" u="sng" dirty="0">
                <a:solidFill>
                  <a:srgbClr val="B00000"/>
                </a:solidFill>
              </a:rPr>
              <a:t>Валентин </a:t>
            </a:r>
            <a:r>
              <a:rPr lang="ru-RU" sz="2400" u="sng" dirty="0" smtClean="0">
                <a:solidFill>
                  <a:srgbClr val="B00000"/>
                </a:solidFill>
              </a:rPr>
              <a:t>Михайлович, Галкин </a:t>
            </a:r>
            <a:r>
              <a:rPr lang="ru-RU" sz="2400" u="sng" dirty="0">
                <a:solidFill>
                  <a:srgbClr val="B00000"/>
                </a:solidFill>
              </a:rPr>
              <a:t>Петр </a:t>
            </a:r>
            <a:r>
              <a:rPr lang="ru-RU" sz="2400" u="sng" dirty="0" smtClean="0">
                <a:solidFill>
                  <a:srgbClr val="B00000"/>
                </a:solidFill>
              </a:rPr>
              <a:t>Варламович, Пашков </a:t>
            </a:r>
            <a:r>
              <a:rPr lang="ru-RU" sz="2400" u="sng" dirty="0">
                <a:solidFill>
                  <a:srgbClr val="B00000"/>
                </a:solidFill>
              </a:rPr>
              <a:t>Михаил </a:t>
            </a:r>
            <a:r>
              <a:rPr lang="ru-RU" sz="2400" u="sng" dirty="0" smtClean="0">
                <a:solidFill>
                  <a:srgbClr val="B00000"/>
                </a:solidFill>
              </a:rPr>
              <a:t>Павлович.</a:t>
            </a:r>
          </a:p>
          <a:p>
            <a:pPr algn="ctr"/>
            <a:endParaRPr lang="ru-RU" sz="2000" b="1" u="sng" dirty="0" smtClean="0">
              <a:solidFill>
                <a:srgbClr val="B00000"/>
              </a:solidFill>
            </a:endParaRPr>
          </a:p>
          <a:p>
            <a:pPr algn="ctr"/>
            <a:endParaRPr lang="ru-RU" sz="2000" b="1" u="sng" dirty="0">
              <a:solidFill>
                <a:srgbClr val="B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9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B00000"/>
                </a:solidFill>
              </a:rPr>
              <a:t>Помнить, чтобы жить. С каждым годом всё меньше и меньше остается ветеранов ВОВ – живых свидетелей грозной и трагической для всего человечества войны. И нам необходимо успеть узнать и сохранить всю правду про те далекие события, о тех, кто воевал и отдал свои жизни за наше счастливое будущее, кто проявлял мужество и героизм в тылу. </a:t>
            </a:r>
            <a:endParaRPr lang="ru-RU" sz="2400" b="1" dirty="0" smtClean="0">
              <a:solidFill>
                <a:srgbClr val="B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B00000"/>
                </a:solidFill>
              </a:rPr>
              <a:t>Великий </a:t>
            </a:r>
            <a:r>
              <a:rPr lang="ru-RU" sz="2400" b="1" dirty="0">
                <a:solidFill>
                  <a:srgbClr val="B00000"/>
                </a:solidFill>
              </a:rPr>
              <a:t>подвиг бессмертен, и быть наследниками такой победы – не только большая честь, но и высокая ответственность за дальнейшее процветание нашей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02879686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7632848" cy="572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249418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980728"/>
            <a:ext cx="3616234" cy="39604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9 мая 1945 года в 0:43 по Московскому времени в пригороде Берлина был подписан акт о безоговорочной капитуляции Германии, положивший конец Великой Отечественной войне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794" y="600753"/>
            <a:ext cx="4414452" cy="5636559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476672"/>
            <a:ext cx="7632848" cy="187220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Жители СССР узнали о радостном событии по радио.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 Первый День Победы отмечался в нашей стране как никакой другой праздник.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00808"/>
            <a:ext cx="6084675" cy="4269947"/>
          </a:xfrm>
          <a:prstGeom prst="rect">
            <a:avLst/>
          </a:prstGeom>
        </p:spPr>
      </p:pic>
    </p:spTree>
  </p:cSld>
  <p:clrMapOvr>
    <a:masterClrMapping/>
  </p:clrMapOvr>
  <p:transition spd="slow">
    <p:wip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765175"/>
            <a:ext cx="7704137" cy="39608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/>
              <a:t>    </a:t>
            </a:r>
            <a:endParaRPr lang="ru-RU" sz="2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6672"/>
            <a:ext cx="7293248" cy="51421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55776" y="5589240"/>
            <a:ext cx="486003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B00000"/>
                </a:solidFill>
                <a:ea typeface="Calibri" panose="020F0502020204030204" pitchFamily="34" charset="0"/>
              </a:rPr>
              <a:t>Митинг трудящихся Новосибирска 9 мая 1945 г.</a:t>
            </a:r>
            <a:endParaRPr lang="ru-RU" sz="11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B00000"/>
                </a:solidFill>
                <a:ea typeface="Calibri" panose="020F0502020204030204" pitchFamily="34" charset="0"/>
              </a:rPr>
              <a:t> на площади им. Свердлова</a:t>
            </a:r>
            <a:endParaRPr lang="ru-RU" sz="11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548679"/>
            <a:ext cx="8208912" cy="230425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dirty="0" smtClean="0"/>
              <a:t>    </a:t>
            </a:r>
            <a:r>
              <a:rPr lang="ru-RU" sz="2400" b="1" dirty="0" smtClean="0">
                <a:solidFill>
                  <a:srgbClr val="800000"/>
                </a:solidFill>
              </a:rPr>
              <a:t>Первыми в Новосибирской области новость о капитуляции Германии услышали счастливцы включившие радиоприемники в 6 часов утра. Переполненные эмоциями, они выбегали на улицы, делились радостным известием. Незнакомые люди обнимались, словно родные.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697" y="2880171"/>
            <a:ext cx="4990875" cy="3285133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052513"/>
            <a:ext cx="7704137" cy="48244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dirty="0" smtClean="0"/>
              <a:t>     </a:t>
            </a:r>
            <a:endParaRPr lang="ru-RU" sz="2000" i="1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342120" cy="5713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59" y="415412"/>
            <a:ext cx="4086225" cy="5715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327150" y="549275"/>
            <a:ext cx="68405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148868" cy="547260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0056"/>
            <a:ext cx="5446290" cy="2494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204864"/>
            <a:ext cx="2996253" cy="41044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55776" y="3645024"/>
            <a:ext cx="2952328" cy="1360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B00000"/>
                </a:solidFill>
                <a:ea typeface="Calibri" panose="020F0502020204030204" pitchFamily="34" charset="0"/>
              </a:rPr>
              <a:t>Секретарь Новосибирского обкома ВКП(Б) </a:t>
            </a:r>
            <a:r>
              <a:rPr lang="ru-RU" b="1" dirty="0">
                <a:solidFill>
                  <a:srgbClr val="B00000"/>
                </a:solidFill>
                <a:ea typeface="Calibri" panose="020F0502020204030204" pitchFamily="34" charset="0"/>
              </a:rPr>
              <a:t>М.В. Кулагин</a:t>
            </a:r>
            <a:endParaRPr lang="ru-RU" sz="12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B00000"/>
                </a:solidFill>
                <a:ea typeface="Calibri" panose="020F0502020204030204" pitchFamily="34" charset="0"/>
              </a:rPr>
              <a:t>на митинге 9 мая 1945 г.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5328592" cy="5760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76672"/>
            <a:ext cx="3022381" cy="439248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716016" y="5373216"/>
            <a:ext cx="4572000" cy="9814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B00000"/>
                </a:solidFill>
                <a:ea typeface="Calibri" panose="020F0502020204030204" pitchFamily="34" charset="0"/>
              </a:rPr>
              <a:t>Фрагменты газеты</a:t>
            </a:r>
            <a:endParaRPr lang="ru-RU" sz="12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B00000"/>
                </a:solidFill>
                <a:ea typeface="Calibri" panose="020F0502020204030204" pitchFamily="34" charset="0"/>
              </a:rPr>
              <a:t>«Советская Сибирь»</a:t>
            </a:r>
            <a:endParaRPr lang="ru-RU" sz="12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B00000"/>
                </a:solidFill>
                <a:ea typeface="Calibri" panose="020F0502020204030204" pitchFamily="34" charset="0"/>
              </a:rPr>
              <a:t>10 мая 1945 г.</a:t>
            </a:r>
            <a:endParaRPr lang="ru-RU" sz="1200" b="1" dirty="0">
              <a:solidFill>
                <a:srgbClr val="B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933</TotalTime>
  <Words>390</Words>
  <Application>Microsoft Office PowerPoint</Application>
  <PresentationFormat>Экран (4:3)</PresentationFormat>
  <Paragraphs>26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Times New Roman</vt:lpstr>
      <vt:lpstr>День Победы_06</vt:lpstr>
      <vt:lpstr>9 мая 1945 – День победы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39</cp:revision>
  <dcterms:created xsi:type="dcterms:W3CDTF">2013-03-16T20:41:41Z</dcterms:created>
  <dcterms:modified xsi:type="dcterms:W3CDTF">2017-05-02T03:45:16Z</dcterms:modified>
</cp:coreProperties>
</file>